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33"/>
  </p:notesMasterIdLst>
  <p:sldIdLst>
    <p:sldId id="307" r:id="rId2"/>
    <p:sldId id="368" r:id="rId3"/>
    <p:sldId id="370" r:id="rId4"/>
    <p:sldId id="369" r:id="rId5"/>
    <p:sldId id="339" r:id="rId6"/>
    <p:sldId id="341" r:id="rId7"/>
    <p:sldId id="342" r:id="rId8"/>
    <p:sldId id="374" r:id="rId9"/>
    <p:sldId id="344" r:id="rId10"/>
    <p:sldId id="375" r:id="rId11"/>
    <p:sldId id="376" r:id="rId12"/>
    <p:sldId id="377" r:id="rId13"/>
    <p:sldId id="378" r:id="rId14"/>
    <p:sldId id="379" r:id="rId15"/>
    <p:sldId id="340" r:id="rId16"/>
    <p:sldId id="372" r:id="rId17"/>
    <p:sldId id="373" r:id="rId18"/>
    <p:sldId id="380" r:id="rId19"/>
    <p:sldId id="381" r:id="rId20"/>
    <p:sldId id="382" r:id="rId21"/>
    <p:sldId id="383" r:id="rId22"/>
    <p:sldId id="371" r:id="rId23"/>
    <p:sldId id="384" r:id="rId24"/>
    <p:sldId id="385" r:id="rId25"/>
    <p:sldId id="386" r:id="rId26"/>
    <p:sldId id="387" r:id="rId27"/>
    <p:sldId id="388" r:id="rId28"/>
    <p:sldId id="389" r:id="rId29"/>
    <p:sldId id="390" r:id="rId30"/>
    <p:sldId id="391" r:id="rId31"/>
    <p:sldId id="331" r:id="rId32"/>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3" userDrawn="1">
          <p15:clr>
            <a:srgbClr val="A4A3A4"/>
          </p15:clr>
        </p15:guide>
        <p15:guide id="2" pos="7255" userDrawn="1">
          <p15:clr>
            <a:srgbClr val="A4A3A4"/>
          </p15:clr>
        </p15:guide>
        <p15:guide id="4" orient="horz" pos="608" userDrawn="1">
          <p15:clr>
            <a:srgbClr val="A4A3A4"/>
          </p15:clr>
        </p15:guide>
        <p15:guide id="5" orient="horz" pos="3851" userDrawn="1">
          <p15:clr>
            <a:srgbClr val="A4A3A4"/>
          </p15:clr>
        </p15:guide>
        <p15:guide id="6" orient="horz" pos="36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6693"/>
    <a:srgbClr val="ED7D31"/>
    <a:srgbClr val="47ACDC"/>
    <a:srgbClr val="FAFFFF"/>
    <a:srgbClr val="FEFFFF"/>
    <a:srgbClr val="C3E4F2"/>
    <a:srgbClr val="DEF0F8"/>
    <a:srgbClr val="46ACDB"/>
    <a:srgbClr val="F6BE98"/>
    <a:srgbClr val="0F60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5" autoAdjust="0"/>
    <p:restoredTop sz="94660"/>
  </p:normalViewPr>
  <p:slideViewPr>
    <p:cSldViewPr snapToGrid="0" showGuides="1">
      <p:cViewPr varScale="1">
        <p:scale>
          <a:sx n="111" d="100"/>
          <a:sy n="111" d="100"/>
        </p:scale>
        <p:origin x="336" y="132"/>
      </p:cViewPr>
      <p:guideLst>
        <p:guide pos="413"/>
        <p:guide pos="7255"/>
        <p:guide orient="horz" pos="608"/>
        <p:guide orient="horz" pos="3851"/>
        <p:guide orient="horz" pos="369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935F7FA-1D5F-4B60-8689-4C8381B1CEDC}" type="doc">
      <dgm:prSet loTypeId="urn:microsoft.com/office/officeart/2005/8/layout/vList2#4" loCatId="list" qsTypeId="urn:microsoft.com/office/officeart/2005/8/quickstyle/simple1#4" qsCatId="simple" csTypeId="urn:microsoft.com/office/officeart/2005/8/colors/accent1_2#4" csCatId="accent1" phldr="0"/>
      <dgm:spPr/>
      <dgm:t>
        <a:bodyPr/>
        <a:lstStyle/>
        <a:p>
          <a:endParaRPr lang="zh-CN" altLang="en-US"/>
        </a:p>
      </dgm:t>
    </dgm:pt>
    <dgm:pt modelId="{EA9490CF-B859-4141-837A-1D4A6746AA49}">
      <dgm:prSet phldrT="[文本]" phldr="0" custT="0"/>
      <dgm:spPr/>
      <dgm:t>
        <a:bodyPr vert="horz" wrap="square"/>
        <a:lstStyle/>
        <a:p>
          <a:pPr>
            <a:lnSpc>
              <a:spcPct val="100000"/>
            </a:lnSpc>
            <a:spcBef>
              <a:spcPct val="0"/>
            </a:spcBef>
            <a:spcAft>
              <a:spcPct val="35000"/>
            </a:spcAft>
          </a:pPr>
          <a:r>
            <a:rPr lang="zh-CN" altLang="en-US">
              <a:sym typeface="+mn-ea"/>
            </a:rPr>
            <a:t>任务</a:t>
          </a:r>
          <a:r>
            <a:rPr lang="en-US" altLang="zh-CN">
              <a:sym typeface="+mn-ea"/>
            </a:rPr>
            <a:t>2</a:t>
          </a:r>
          <a:r>
            <a:rPr lang="zh-CN" altLang="en-US">
              <a:sym typeface="+mn-ea"/>
            </a:rPr>
            <a:t>-1</a:t>
          </a:r>
          <a:endParaRPr lang="zh-CN" altLang="en-US"/>
        </a:p>
      </dgm:t>
    </dgm:pt>
    <dgm:pt modelId="{182DCE9F-4626-4193-B2B4-0CCF25747DA8}" type="parTrans" cxnId="{35A439E6-EED4-431F-A772-615676E75731}">
      <dgm:prSet/>
      <dgm:spPr/>
      <dgm:t>
        <a:bodyPr/>
        <a:lstStyle/>
        <a:p>
          <a:endParaRPr lang="zh-CN" altLang="en-US"/>
        </a:p>
      </dgm:t>
    </dgm:pt>
    <dgm:pt modelId="{20E57596-7E32-460F-85A2-AA181D20A67B}" type="sibTrans" cxnId="{35A439E6-EED4-431F-A772-615676E75731}">
      <dgm:prSet/>
      <dgm:spPr/>
      <dgm:t>
        <a:bodyPr/>
        <a:lstStyle/>
        <a:p>
          <a:endParaRPr lang="zh-CN" altLang="en-US"/>
        </a:p>
      </dgm:t>
    </dgm:pt>
    <dgm:pt modelId="{E2F866C8-322C-47A7-B633-703C4112826F}">
      <dgm:prSet phldrT="[文本]" phldr="0" custT="0"/>
      <dgm:spPr/>
      <dgm:t>
        <a:bodyPr vert="horz" wrap="square"/>
        <a:lstStyle/>
        <a:p>
          <a:pPr>
            <a:lnSpc>
              <a:spcPct val="100000"/>
            </a:lnSpc>
            <a:spcBef>
              <a:spcPct val="0"/>
            </a:spcBef>
            <a:spcAft>
              <a:spcPct val="20000"/>
            </a:spcAft>
          </a:pPr>
          <a:r>
            <a:rPr lang="zh-CN" altLang="en-US">
              <a:sym typeface="+mn-ea"/>
            </a:rPr>
            <a:t>学生信息系统设计</a:t>
          </a:r>
        </a:p>
      </dgm:t>
    </dgm:pt>
    <dgm:pt modelId="{9E81CED7-86DC-4713-AF35-B4B8640352B8}" type="parTrans" cxnId="{23C7C4A5-4550-4632-88DA-B820F9DAC04A}">
      <dgm:prSet/>
      <dgm:spPr/>
      <dgm:t>
        <a:bodyPr/>
        <a:lstStyle/>
        <a:p>
          <a:endParaRPr lang="zh-CN" altLang="en-US"/>
        </a:p>
      </dgm:t>
    </dgm:pt>
    <dgm:pt modelId="{B29B00E5-D3BA-4D5C-890D-999070FEB1C1}" type="sibTrans" cxnId="{23C7C4A5-4550-4632-88DA-B820F9DAC04A}">
      <dgm:prSet/>
      <dgm:spPr/>
      <dgm:t>
        <a:bodyPr/>
        <a:lstStyle/>
        <a:p>
          <a:endParaRPr lang="zh-CN" altLang="en-US"/>
        </a:p>
      </dgm:t>
    </dgm:pt>
    <dgm:pt modelId="{694CA7C6-15F6-4B47-8E24-FE5C56E26217}">
      <dgm:prSet phldrT="[文本]" phldr="0" custT="0"/>
      <dgm:spPr/>
      <dgm:t>
        <a:bodyPr vert="horz" wrap="square"/>
        <a:lstStyle/>
        <a:p>
          <a:pPr>
            <a:lnSpc>
              <a:spcPct val="100000"/>
            </a:lnSpc>
            <a:spcBef>
              <a:spcPct val="0"/>
            </a:spcBef>
            <a:spcAft>
              <a:spcPct val="35000"/>
            </a:spcAft>
          </a:pPr>
          <a:r>
            <a:rPr lang="zh-CN" altLang="en-US">
              <a:sym typeface="+mn-ea"/>
            </a:rPr>
            <a:t>任务</a:t>
          </a:r>
          <a:r>
            <a:rPr lang="en-US" altLang="zh-CN">
              <a:sym typeface="+mn-ea"/>
            </a:rPr>
            <a:t>2</a:t>
          </a:r>
          <a:r>
            <a:rPr lang="zh-CN" altLang="en-US">
              <a:sym typeface="+mn-ea"/>
            </a:rPr>
            <a:t>-2</a:t>
          </a:r>
          <a:endParaRPr lang="zh-CN" altLang="en-US"/>
        </a:p>
      </dgm:t>
    </dgm:pt>
    <dgm:pt modelId="{DD6AD0C1-F31D-45FC-B3EE-30CC8DA6BB12}" type="parTrans" cxnId="{BDBD0AC8-B90B-4A4B-A859-B14D9A5B6EEB}">
      <dgm:prSet/>
      <dgm:spPr/>
      <dgm:t>
        <a:bodyPr/>
        <a:lstStyle/>
        <a:p>
          <a:endParaRPr lang="zh-CN" altLang="en-US"/>
        </a:p>
      </dgm:t>
    </dgm:pt>
    <dgm:pt modelId="{2479F4EA-2543-4E1B-9F8F-C548098DF679}" type="sibTrans" cxnId="{BDBD0AC8-B90B-4A4B-A859-B14D9A5B6EEB}">
      <dgm:prSet/>
      <dgm:spPr/>
      <dgm:t>
        <a:bodyPr/>
        <a:lstStyle/>
        <a:p>
          <a:endParaRPr lang="zh-CN" altLang="en-US"/>
        </a:p>
      </dgm:t>
    </dgm:pt>
    <dgm:pt modelId="{5BDF3335-0B07-4A07-85F7-BEF0E4DD57D4}">
      <dgm:prSet phldrT="[文本]" phldr="0" custT="0"/>
      <dgm:spPr/>
      <dgm:t>
        <a:bodyPr vert="horz" wrap="square"/>
        <a:lstStyle/>
        <a:p>
          <a:pPr>
            <a:lnSpc>
              <a:spcPct val="100000"/>
            </a:lnSpc>
            <a:spcBef>
              <a:spcPct val="0"/>
            </a:spcBef>
            <a:spcAft>
              <a:spcPct val="20000"/>
            </a:spcAft>
          </a:pPr>
          <a:r>
            <a:rPr lang="zh-CN" altLang="en-US">
              <a:sym typeface="+mn-ea"/>
            </a:rPr>
            <a:t>创建及管理学生信息数据库</a:t>
          </a:r>
        </a:p>
      </dgm:t>
    </dgm:pt>
    <dgm:pt modelId="{3D8C5A5F-5449-40E0-9968-B2A24CD48D59}" type="parTrans" cxnId="{776455AA-8FE1-4174-A39B-BE16521A03C0}">
      <dgm:prSet/>
      <dgm:spPr/>
      <dgm:t>
        <a:bodyPr/>
        <a:lstStyle/>
        <a:p>
          <a:endParaRPr lang="zh-CN" altLang="en-US"/>
        </a:p>
      </dgm:t>
    </dgm:pt>
    <dgm:pt modelId="{C3EB0B90-7374-4F49-877F-E5A518A11115}" type="sibTrans" cxnId="{776455AA-8FE1-4174-A39B-BE16521A03C0}">
      <dgm:prSet/>
      <dgm:spPr/>
      <dgm:t>
        <a:bodyPr/>
        <a:lstStyle/>
        <a:p>
          <a:endParaRPr lang="zh-CN" altLang="en-US"/>
        </a:p>
      </dgm:t>
    </dgm:pt>
    <dgm:pt modelId="{7EBC2B5E-0208-4570-99BE-61F14D8CFDE7}" type="pres">
      <dgm:prSet presAssocID="{4935F7FA-1D5F-4B60-8689-4C8381B1CEDC}" presName="linear" presStyleCnt="0">
        <dgm:presLayoutVars>
          <dgm:animLvl val="lvl"/>
          <dgm:resizeHandles val="exact"/>
        </dgm:presLayoutVars>
      </dgm:prSet>
      <dgm:spPr/>
      <dgm:t>
        <a:bodyPr/>
        <a:lstStyle/>
        <a:p>
          <a:endParaRPr lang="zh-CN" altLang="en-US"/>
        </a:p>
      </dgm:t>
    </dgm:pt>
    <dgm:pt modelId="{3E62794C-1607-4733-ADCA-906674A22343}" type="pres">
      <dgm:prSet presAssocID="{EA9490CF-B859-4141-837A-1D4A6746AA49}" presName="parentText" presStyleLbl="node1" presStyleIdx="0" presStyleCnt="2">
        <dgm:presLayoutVars>
          <dgm:chMax val="0"/>
          <dgm:bulletEnabled val="1"/>
        </dgm:presLayoutVars>
      </dgm:prSet>
      <dgm:spPr/>
      <dgm:t>
        <a:bodyPr/>
        <a:lstStyle/>
        <a:p>
          <a:endParaRPr lang="zh-CN" altLang="en-US"/>
        </a:p>
      </dgm:t>
    </dgm:pt>
    <dgm:pt modelId="{3B57A0D3-8728-40A5-B79E-F7D5C3A120C7}" type="pres">
      <dgm:prSet presAssocID="{EA9490CF-B859-4141-837A-1D4A6746AA49}" presName="childText" presStyleLbl="revTx" presStyleIdx="0" presStyleCnt="2">
        <dgm:presLayoutVars>
          <dgm:bulletEnabled val="1"/>
        </dgm:presLayoutVars>
      </dgm:prSet>
      <dgm:spPr/>
      <dgm:t>
        <a:bodyPr/>
        <a:lstStyle/>
        <a:p>
          <a:endParaRPr lang="zh-CN" altLang="en-US"/>
        </a:p>
      </dgm:t>
    </dgm:pt>
    <dgm:pt modelId="{16F3467F-589A-42D1-9134-3E95797766A2}" type="pres">
      <dgm:prSet presAssocID="{694CA7C6-15F6-4B47-8E24-FE5C56E26217}" presName="parentText" presStyleLbl="node1" presStyleIdx="1" presStyleCnt="2">
        <dgm:presLayoutVars>
          <dgm:chMax val="0"/>
          <dgm:bulletEnabled val="1"/>
        </dgm:presLayoutVars>
      </dgm:prSet>
      <dgm:spPr/>
      <dgm:t>
        <a:bodyPr/>
        <a:lstStyle/>
        <a:p>
          <a:endParaRPr lang="zh-CN" altLang="en-US"/>
        </a:p>
      </dgm:t>
    </dgm:pt>
    <dgm:pt modelId="{50C6C0C8-D2B1-4ACB-B170-96A2C2FB0436}" type="pres">
      <dgm:prSet presAssocID="{694CA7C6-15F6-4B47-8E24-FE5C56E26217}" presName="childText" presStyleLbl="revTx" presStyleIdx="1" presStyleCnt="2">
        <dgm:presLayoutVars>
          <dgm:bulletEnabled val="1"/>
        </dgm:presLayoutVars>
      </dgm:prSet>
      <dgm:spPr/>
      <dgm:t>
        <a:bodyPr/>
        <a:lstStyle/>
        <a:p>
          <a:endParaRPr lang="zh-CN" altLang="en-US"/>
        </a:p>
      </dgm:t>
    </dgm:pt>
  </dgm:ptLst>
  <dgm:cxnLst>
    <dgm:cxn modelId="{35A439E6-EED4-431F-A772-615676E75731}" srcId="{4935F7FA-1D5F-4B60-8689-4C8381B1CEDC}" destId="{EA9490CF-B859-4141-837A-1D4A6746AA49}" srcOrd="0" destOrd="0" parTransId="{182DCE9F-4626-4193-B2B4-0CCF25747DA8}" sibTransId="{20E57596-7E32-460F-85A2-AA181D20A67B}"/>
    <dgm:cxn modelId="{0589F5E7-8D08-4349-86C0-D8226236A757}" type="presOf" srcId="{694CA7C6-15F6-4B47-8E24-FE5C56E26217}" destId="{16F3467F-589A-42D1-9134-3E95797766A2}" srcOrd="0" destOrd="0" presId="urn:microsoft.com/office/officeart/2005/8/layout/vList2#4"/>
    <dgm:cxn modelId="{BDBD0AC8-B90B-4A4B-A859-B14D9A5B6EEB}" srcId="{4935F7FA-1D5F-4B60-8689-4C8381B1CEDC}" destId="{694CA7C6-15F6-4B47-8E24-FE5C56E26217}" srcOrd="1" destOrd="0" parTransId="{DD6AD0C1-F31D-45FC-B3EE-30CC8DA6BB12}" sibTransId="{2479F4EA-2543-4E1B-9F8F-C548098DF679}"/>
    <dgm:cxn modelId="{776455AA-8FE1-4174-A39B-BE16521A03C0}" srcId="{694CA7C6-15F6-4B47-8E24-FE5C56E26217}" destId="{5BDF3335-0B07-4A07-85F7-BEF0E4DD57D4}" srcOrd="0" destOrd="0" parTransId="{3D8C5A5F-5449-40E0-9968-B2A24CD48D59}" sibTransId="{C3EB0B90-7374-4F49-877F-E5A518A11115}"/>
    <dgm:cxn modelId="{23C7C4A5-4550-4632-88DA-B820F9DAC04A}" srcId="{EA9490CF-B859-4141-837A-1D4A6746AA49}" destId="{E2F866C8-322C-47A7-B633-703C4112826F}" srcOrd="0" destOrd="0" parTransId="{9E81CED7-86DC-4713-AF35-B4B8640352B8}" sibTransId="{B29B00E5-D3BA-4D5C-890D-999070FEB1C1}"/>
    <dgm:cxn modelId="{42FCB9E0-E143-457C-86BB-CE3DE0D7E8E1}" type="presOf" srcId="{5BDF3335-0B07-4A07-85F7-BEF0E4DD57D4}" destId="{50C6C0C8-D2B1-4ACB-B170-96A2C2FB0436}" srcOrd="0" destOrd="0" presId="urn:microsoft.com/office/officeart/2005/8/layout/vList2#4"/>
    <dgm:cxn modelId="{4C2011DA-F158-4A2C-BAD9-8D15531760D8}" type="presOf" srcId="{E2F866C8-322C-47A7-B633-703C4112826F}" destId="{3B57A0D3-8728-40A5-B79E-F7D5C3A120C7}" srcOrd="0" destOrd="0" presId="urn:microsoft.com/office/officeart/2005/8/layout/vList2#4"/>
    <dgm:cxn modelId="{DC807F4C-D8B6-45BA-8C4E-9CDEED70507D}" type="presOf" srcId="{4935F7FA-1D5F-4B60-8689-4C8381B1CEDC}" destId="{7EBC2B5E-0208-4570-99BE-61F14D8CFDE7}" srcOrd="0" destOrd="0" presId="urn:microsoft.com/office/officeart/2005/8/layout/vList2#4"/>
    <dgm:cxn modelId="{90D35B7E-10AB-4F26-A166-905E9FAA32C0}" type="presOf" srcId="{EA9490CF-B859-4141-837A-1D4A6746AA49}" destId="{3E62794C-1607-4733-ADCA-906674A22343}" srcOrd="0" destOrd="0" presId="urn:microsoft.com/office/officeart/2005/8/layout/vList2#4"/>
    <dgm:cxn modelId="{33646C20-1A27-42B8-8458-2F40B1EC5305}" type="presParOf" srcId="{7EBC2B5E-0208-4570-99BE-61F14D8CFDE7}" destId="{3E62794C-1607-4733-ADCA-906674A22343}" srcOrd="0" destOrd="0" presId="urn:microsoft.com/office/officeart/2005/8/layout/vList2#4"/>
    <dgm:cxn modelId="{34EBFF70-F840-4D76-B129-D58E6748E348}" type="presParOf" srcId="{7EBC2B5E-0208-4570-99BE-61F14D8CFDE7}" destId="{3B57A0D3-8728-40A5-B79E-F7D5C3A120C7}" srcOrd="1" destOrd="0" presId="urn:microsoft.com/office/officeart/2005/8/layout/vList2#4"/>
    <dgm:cxn modelId="{642531D5-564D-4EE1-96CD-AA9D3EEF3C0B}" type="presParOf" srcId="{7EBC2B5E-0208-4570-99BE-61F14D8CFDE7}" destId="{16F3467F-589A-42D1-9134-3E95797766A2}" srcOrd="2" destOrd="0" presId="urn:microsoft.com/office/officeart/2005/8/layout/vList2#4"/>
    <dgm:cxn modelId="{E889E72A-5304-4EA1-8472-4B8286D90547}" type="presParOf" srcId="{7EBC2B5E-0208-4570-99BE-61F14D8CFDE7}" destId="{50C6C0C8-D2B1-4ACB-B170-96A2C2FB0436}" srcOrd="3" destOrd="0" presId="urn:microsoft.com/office/officeart/2005/8/layout/vList2#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62794C-1607-4733-ADCA-906674A22343}">
      <dsp:nvSpPr>
        <dsp:cNvPr id="0" name=""/>
        <dsp:cNvSpPr/>
      </dsp:nvSpPr>
      <dsp:spPr bwMode="white">
        <a:xfrm>
          <a:off x="0" y="38432"/>
          <a:ext cx="8398510" cy="842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100000"/>
            </a:lnSpc>
            <a:spcBef>
              <a:spcPct val="0"/>
            </a:spcBef>
            <a:spcAft>
              <a:spcPct val="35000"/>
            </a:spcAft>
          </a:pPr>
          <a:r>
            <a:rPr lang="zh-CN" altLang="en-US" sz="3000" kern="1200">
              <a:sym typeface="+mn-ea"/>
            </a:rPr>
            <a:t>任务</a:t>
          </a:r>
          <a:r>
            <a:rPr lang="en-US" altLang="zh-CN" sz="3000" kern="1200">
              <a:sym typeface="+mn-ea"/>
            </a:rPr>
            <a:t>2</a:t>
          </a:r>
          <a:r>
            <a:rPr lang="zh-CN" altLang="en-US" sz="3000" kern="1200">
              <a:sym typeface="+mn-ea"/>
            </a:rPr>
            <a:t>-1</a:t>
          </a:r>
          <a:endParaRPr lang="zh-CN" altLang="en-US" sz="3000" kern="1200"/>
        </a:p>
      </dsp:txBody>
      <dsp:txXfrm>
        <a:off x="41123" y="79555"/>
        <a:ext cx="8316264" cy="760154"/>
      </dsp:txXfrm>
    </dsp:sp>
    <dsp:sp modelId="{3B57A0D3-8728-40A5-B79E-F7D5C3A120C7}">
      <dsp:nvSpPr>
        <dsp:cNvPr id="0" name=""/>
        <dsp:cNvSpPr/>
      </dsp:nvSpPr>
      <dsp:spPr bwMode="white">
        <a:xfrm>
          <a:off x="0" y="880832"/>
          <a:ext cx="8398510"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653" tIns="38100" rIns="213360" bIns="38100" numCol="1" spcCol="1270" anchor="t" anchorCtr="0">
          <a:noAutofit/>
        </a:bodyPr>
        <a:lstStyle/>
        <a:p>
          <a:pPr marL="228600" lvl="1" indent="-228600" algn="l" defTabSz="1022350">
            <a:lnSpc>
              <a:spcPct val="100000"/>
            </a:lnSpc>
            <a:spcBef>
              <a:spcPct val="0"/>
            </a:spcBef>
            <a:spcAft>
              <a:spcPct val="20000"/>
            </a:spcAft>
            <a:buChar char="••"/>
          </a:pPr>
          <a:r>
            <a:rPr lang="zh-CN" altLang="en-US" sz="2300" kern="1200">
              <a:sym typeface="+mn-ea"/>
            </a:rPr>
            <a:t>学生信息系统设计</a:t>
          </a:r>
        </a:p>
      </dsp:txBody>
      <dsp:txXfrm>
        <a:off x="0" y="880832"/>
        <a:ext cx="8398510" cy="496800"/>
      </dsp:txXfrm>
    </dsp:sp>
    <dsp:sp modelId="{16F3467F-589A-42D1-9134-3E95797766A2}">
      <dsp:nvSpPr>
        <dsp:cNvPr id="0" name=""/>
        <dsp:cNvSpPr/>
      </dsp:nvSpPr>
      <dsp:spPr bwMode="white">
        <a:xfrm>
          <a:off x="0" y="1377632"/>
          <a:ext cx="8398510" cy="842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100000"/>
            </a:lnSpc>
            <a:spcBef>
              <a:spcPct val="0"/>
            </a:spcBef>
            <a:spcAft>
              <a:spcPct val="35000"/>
            </a:spcAft>
          </a:pPr>
          <a:r>
            <a:rPr lang="zh-CN" altLang="en-US" sz="3000" kern="1200">
              <a:sym typeface="+mn-ea"/>
            </a:rPr>
            <a:t>任务</a:t>
          </a:r>
          <a:r>
            <a:rPr lang="en-US" altLang="zh-CN" sz="3000" kern="1200">
              <a:sym typeface="+mn-ea"/>
            </a:rPr>
            <a:t>2</a:t>
          </a:r>
          <a:r>
            <a:rPr lang="zh-CN" altLang="en-US" sz="3000" kern="1200">
              <a:sym typeface="+mn-ea"/>
            </a:rPr>
            <a:t>-2</a:t>
          </a:r>
          <a:endParaRPr lang="zh-CN" altLang="en-US" sz="3000" kern="1200"/>
        </a:p>
      </dsp:txBody>
      <dsp:txXfrm>
        <a:off x="41123" y="1418755"/>
        <a:ext cx="8316264" cy="760154"/>
      </dsp:txXfrm>
    </dsp:sp>
    <dsp:sp modelId="{50C6C0C8-D2B1-4ACB-B170-96A2C2FB0436}">
      <dsp:nvSpPr>
        <dsp:cNvPr id="0" name=""/>
        <dsp:cNvSpPr/>
      </dsp:nvSpPr>
      <dsp:spPr bwMode="white">
        <a:xfrm>
          <a:off x="0" y="2220032"/>
          <a:ext cx="8398510"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653" tIns="38100" rIns="213360" bIns="38100" numCol="1" spcCol="1270" anchor="t" anchorCtr="0">
          <a:noAutofit/>
        </a:bodyPr>
        <a:lstStyle/>
        <a:p>
          <a:pPr marL="228600" lvl="1" indent="-228600" algn="l" defTabSz="1022350">
            <a:lnSpc>
              <a:spcPct val="100000"/>
            </a:lnSpc>
            <a:spcBef>
              <a:spcPct val="0"/>
            </a:spcBef>
            <a:spcAft>
              <a:spcPct val="20000"/>
            </a:spcAft>
            <a:buChar char="••"/>
          </a:pPr>
          <a:r>
            <a:rPr lang="zh-CN" altLang="en-US" sz="2300" kern="1200">
              <a:sym typeface="+mn-ea"/>
            </a:rPr>
            <a:t>创建及管理学生信息数据库</a:t>
          </a:r>
        </a:p>
      </dsp:txBody>
      <dsp:txXfrm>
        <a:off x="0" y="2220032"/>
        <a:ext cx="8398510" cy="496800"/>
      </dsp:txXfrm>
    </dsp:sp>
  </dsp:spTree>
</dsp:drawing>
</file>

<file path=ppt/diagrams/layout1.xml><?xml version="1.0" encoding="utf-8"?>
<dgm:layoutDef xmlns:dgm="http://schemas.openxmlformats.org/drawingml/2006/diagram" xmlns:a="http://schemas.openxmlformats.org/drawingml/2006/main" uniqueId="urn:microsoft.com/office/officeart/2005/8/layout/vList2#4">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21733CC4-0414-4F82-B47F-74F783F1D05E}" type="datetimeFigureOut">
              <a:rPr lang="zh-CN" altLang="en-US" smtClean="0"/>
              <a:t>2023/12/6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21733CC4-0414-4F82-B47F-74F783F1D05E}" type="datetimeFigureOut">
              <a:rPr lang="zh-CN" altLang="en-US" smtClean="0"/>
              <a:t>2023/12/6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1733CC4-0414-4F82-B47F-74F783F1D05E}" type="datetimeFigureOut">
              <a:rPr lang="zh-CN" altLang="en-US" smtClean="0"/>
              <a:t>2023/12/6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733CC4-0414-4F82-B47F-74F783F1D05E}" type="datetimeFigureOut">
              <a:rPr lang="zh-CN" altLang="en-US" smtClean="0"/>
              <a:t>2023/12/6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1733CC4-0414-4F82-B47F-74F783F1D05E}" type="datetimeFigureOut">
              <a:rPr lang="zh-CN" altLang="en-US" smtClean="0"/>
              <a:t>2023/12/6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1733CC4-0414-4F82-B47F-74F783F1D05E}" type="datetimeFigureOut">
              <a:rPr lang="zh-CN" altLang="en-US" smtClean="0"/>
              <a:t>2023/12/6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21" Type="http://schemas.openxmlformats.org/officeDocument/2006/relationships/tags" Target="../tags/tag10.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tags" Target="../tags/tag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tags" Target="../tags/tag8.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13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733CC4-0414-4F82-B47F-74F783F1D05E}" type="datetimeFigureOut">
              <a:rPr lang="zh-CN" altLang="en-US" smtClean="0"/>
              <a:t>2023/12/6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A7A92C-2968-4AE8-94F0-690306CD21AF}" type="slidenum">
              <a:rPr lang="zh-CN" altLang="en-US" smtClean="0"/>
              <a:t>‹#›</a:t>
            </a:fld>
            <a:endParaRPr lang="zh-CN" altLang="en-US"/>
          </a:p>
        </p:txBody>
      </p:sp>
      <p:grpSp>
        <p:nvGrpSpPr>
          <p:cNvPr id="12" name="组合 11"/>
          <p:cNvGrpSpPr/>
          <p:nvPr userDrawn="1"/>
        </p:nvGrpSpPr>
        <p:grpSpPr>
          <a:xfrm>
            <a:off x="0" y="635"/>
            <a:ext cx="508000" cy="6859270"/>
            <a:chOff x="0" y="1"/>
            <a:chExt cx="800" cy="10802"/>
          </a:xfrm>
        </p:grpSpPr>
        <p:pic>
          <p:nvPicPr>
            <p:cNvPr id="10" name="图片 9"/>
            <p:cNvPicPr>
              <a:picLocks noChangeAspect="1"/>
            </p:cNvPicPr>
            <p:nvPr userDrawn="1">
              <p:custDataLst>
                <p:tags r:id="rId20"/>
              </p:custDataLst>
            </p:nvPr>
          </p:nvPicPr>
          <p:blipFill>
            <a:blip r:embed="rId22"/>
            <a:stretch>
              <a:fillRect/>
            </a:stretch>
          </p:blipFill>
          <p:spPr>
            <a:xfrm rot="5400000">
              <a:off x="-5001" y="5002"/>
              <a:ext cx="10803" cy="800"/>
            </a:xfrm>
            <a:prstGeom prst="rect">
              <a:avLst/>
            </a:prstGeom>
          </p:spPr>
        </p:pic>
        <p:sp>
          <p:nvSpPr>
            <p:cNvPr id="11" name="矩形 10"/>
            <p:cNvSpPr/>
            <p:nvPr userDrawn="1">
              <p:custDataLst>
                <p:tags r:id="rId21"/>
              </p:custDataLst>
            </p:nvPr>
          </p:nvSpPr>
          <p:spPr>
            <a:xfrm>
              <a:off x="408" y="4489"/>
              <a:ext cx="256" cy="1856"/>
            </a:xfrm>
            <a:prstGeom prst="rect">
              <a:avLst/>
            </a:prstGeom>
            <a:solidFill>
              <a:srgbClr val="46AC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userDrawn="1"/>
        </p:nvGrpSpPr>
        <p:grpSpPr>
          <a:xfrm>
            <a:off x="10748010" y="92075"/>
            <a:ext cx="1380490" cy="1183640"/>
            <a:chOff x="15331" y="262"/>
            <a:chExt cx="3335" cy="2752"/>
          </a:xfrm>
        </p:grpSpPr>
        <p:sp>
          <p:nvSpPr>
            <p:cNvPr id="13" name="六边形 12"/>
            <p:cNvSpPr/>
            <p:nvPr userDrawn="1">
              <p:custDataLst>
                <p:tags r:id="rId13"/>
              </p:custDataLst>
            </p:nvPr>
          </p:nvSpPr>
          <p:spPr>
            <a:xfrm rot="10800000">
              <a:off x="16132" y="680"/>
              <a:ext cx="906" cy="715"/>
            </a:xfrm>
            <a:prstGeom prst="hexagon">
              <a:avLst/>
            </a:prstGeom>
            <a:noFill/>
            <a:ln cmpd="dbl">
              <a:gradFill>
                <a:gsLst>
                  <a:gs pos="21000">
                    <a:srgbClr val="00B0F0"/>
                  </a:gs>
                  <a:gs pos="92000">
                    <a:srgbClr val="002060"/>
                  </a:gs>
                  <a:gs pos="39000">
                    <a:schemeClr val="accent1">
                      <a:lumMod val="45000"/>
                      <a:lumOff val="55000"/>
                    </a:schemeClr>
                  </a:gs>
                  <a:gs pos="48000">
                    <a:schemeClr val="accent1">
                      <a:lumMod val="30000"/>
                      <a:lumOff val="70000"/>
                    </a:schemeClr>
                  </a:gs>
                </a:gsLst>
                <a:lin ang="156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userDrawn="1">
              <p:custDataLst>
                <p:tags r:id="rId14"/>
              </p:custDataLst>
            </p:nvPr>
          </p:nvSpPr>
          <p:spPr>
            <a:xfrm>
              <a:off x="16929" y="1097"/>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userDrawn="1">
              <p:custDataLst>
                <p:tags r:id="rId15"/>
              </p:custDataLst>
            </p:nvPr>
          </p:nvSpPr>
          <p:spPr>
            <a:xfrm>
              <a:off x="16935" y="292"/>
              <a:ext cx="906" cy="715"/>
            </a:xfrm>
            <a:prstGeom prst="hexagon">
              <a:avLst/>
            </a:prstGeom>
            <a:solidFill>
              <a:schemeClr val="bg1"/>
            </a:solidFill>
            <a:ln>
              <a:gradFill>
                <a:gsLst>
                  <a:gs pos="21000">
                    <a:srgbClr val="00B0F0"/>
                  </a:gs>
                  <a:gs pos="92000">
                    <a:srgbClr val="002060"/>
                  </a:gs>
                  <a:gs pos="60000">
                    <a:schemeClr val="accent1">
                      <a:lumMod val="45000"/>
                      <a:lumOff val="55000"/>
                    </a:schemeClr>
                  </a:gs>
                  <a:gs pos="0">
                    <a:schemeClr val="accent1">
                      <a:lumMod val="30000"/>
                      <a:lumOff val="70000"/>
                    </a:schemeClr>
                  </a:gs>
                </a:gsLst>
                <a:lin ang="216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6" name="六边形 15"/>
            <p:cNvSpPr/>
            <p:nvPr userDrawn="1">
              <p:custDataLst>
                <p:tags r:id="rId16"/>
              </p:custDataLst>
            </p:nvPr>
          </p:nvSpPr>
          <p:spPr>
            <a:xfrm>
              <a:off x="17760" y="71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7" name="六边形 16"/>
            <p:cNvSpPr/>
            <p:nvPr userDrawn="1">
              <p:custDataLst>
                <p:tags r:id="rId17"/>
              </p:custDataLst>
            </p:nvPr>
          </p:nvSpPr>
          <p:spPr>
            <a:xfrm>
              <a:off x="17730" y="152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8" name="六边形 17"/>
            <p:cNvSpPr/>
            <p:nvPr userDrawn="1">
              <p:custDataLst>
                <p:tags r:id="rId18"/>
              </p:custDataLst>
            </p:nvPr>
          </p:nvSpPr>
          <p:spPr>
            <a:xfrm>
              <a:off x="17745" y="230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9" name="六边形 18"/>
            <p:cNvSpPr/>
            <p:nvPr userDrawn="1">
              <p:custDataLst>
                <p:tags r:id="rId19"/>
              </p:custDataLst>
            </p:nvPr>
          </p:nvSpPr>
          <p:spPr>
            <a:xfrm>
              <a:off x="15331" y="262"/>
              <a:ext cx="906" cy="715"/>
            </a:xfrm>
            <a:prstGeom prst="hexagon">
              <a:avLst/>
            </a:pr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s>
</file>

<file path=ppt/slides/_rels/slide21.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slideLayout" Target="../slideLayouts/slideLayout2.xml"/><Relationship Id="rId4" Type="http://schemas.openxmlformats.org/officeDocument/2006/relationships/tags" Target="../tags/tag3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3.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tags" Target="../tags/tag40.xml"/></Relationships>
</file>

<file path=ppt/slides/_rels/slide24.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44.xml"/></Relationships>
</file>

<file path=ppt/slides/_rels/slide25.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48.xml"/></Relationships>
</file>

<file path=ppt/slides/_rels/slide2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image" Target="../media/image10.png"/><Relationship Id="rId5" Type="http://schemas.openxmlformats.org/officeDocument/2006/relationships/slideLayout" Target="../slideLayouts/slideLayout2.xml"/><Relationship Id="rId4" Type="http://schemas.openxmlformats.org/officeDocument/2006/relationships/tags" Target="../tags/tag52.xml"/></Relationships>
</file>

<file path=ppt/slides/_rels/slide2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55.xml"/><Relationship Id="rId7" Type="http://schemas.openxmlformats.org/officeDocument/2006/relationships/slideLayout" Target="../slideLayouts/slideLayout2.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s>
</file>

<file path=ppt/slides/_rels/slide28.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image" Target="../media/image12.png"/><Relationship Id="rId5" Type="http://schemas.openxmlformats.org/officeDocument/2006/relationships/slideLayout" Target="../slideLayouts/slideLayout2.xml"/><Relationship Id="rId4" Type="http://schemas.openxmlformats.org/officeDocument/2006/relationships/tags" Target="../tags/tag62.xml"/></Relationships>
</file>

<file path=ppt/slides/_rels/slide29.xml.rels><?xml version="1.0" encoding="UTF-8" standalone="yes"?>
<Relationships xmlns="http://schemas.openxmlformats.org/package/2006/relationships"><Relationship Id="rId3" Type="http://schemas.openxmlformats.org/officeDocument/2006/relationships/tags" Target="../tags/tag65.xml"/><Relationship Id="rId7" Type="http://schemas.openxmlformats.org/officeDocument/2006/relationships/image" Target="../media/image13.png"/><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Layout" Target="../slideLayouts/slideLayout2.xml"/><Relationship Id="rId5" Type="http://schemas.openxmlformats.org/officeDocument/2006/relationships/tags" Target="../tags/tag67.xml"/><Relationship Id="rId4" Type="http://schemas.openxmlformats.org/officeDocument/2006/relationships/tags" Target="../tags/tag6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tags" Target="../tags/tag70.xml"/><Relationship Id="rId7" Type="http://schemas.openxmlformats.org/officeDocument/2006/relationships/image" Target="../media/image14.pn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Layout" Target="../slideLayouts/slideLayout2.xml"/><Relationship Id="rId5" Type="http://schemas.openxmlformats.org/officeDocument/2006/relationships/tags" Target="../tags/tag72.xml"/><Relationship Id="rId4" Type="http://schemas.openxmlformats.org/officeDocument/2006/relationships/tags" Target="../tags/tag71.xml"/></Relationships>
</file>

<file path=ppt/slides/_rels/slide31.xml.rels><?xml version="1.0" encoding="UTF-8" standalone="yes"?>
<Relationships xmlns="http://schemas.openxmlformats.org/package/2006/relationships"><Relationship Id="rId3" Type="http://schemas.openxmlformats.org/officeDocument/2006/relationships/tags" Target="../tags/tag75.xml"/><Relationship Id="rId7" Type="http://schemas.openxmlformats.org/officeDocument/2006/relationships/image" Target="../media/image4.png"/><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image" Target="../media/image15.png"/><Relationship Id="rId5" Type="http://schemas.openxmlformats.org/officeDocument/2006/relationships/slideLayout" Target="../slideLayouts/slideLayout2.xml"/><Relationship Id="rId4" Type="http://schemas.openxmlformats.org/officeDocument/2006/relationships/tags" Target="../tags/tag7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直角三角形 8"/>
          <p:cNvSpPr/>
          <p:nvPr/>
        </p:nvSpPr>
        <p:spPr>
          <a:xfrm rot="16200000">
            <a:off x="5255260" y="-78105"/>
            <a:ext cx="5344160" cy="8529955"/>
          </a:xfrm>
          <a:prstGeom prst="rtTriangle">
            <a:avLst/>
          </a:prstGeom>
          <a:solidFill>
            <a:srgbClr val="3EA4D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D7"/>
              </a:solidFill>
              <a:latin typeface="微软雅黑" panose="020B0503020204020204" pitchFamily="34" charset="-122"/>
              <a:ea typeface="微软雅黑" panose="020B0503020204020204" pitchFamily="34" charset="-122"/>
            </a:endParaRPr>
          </a:p>
        </p:txBody>
      </p:sp>
      <p:sp>
        <p:nvSpPr>
          <p:cNvPr id="6" name="直角三角形 5"/>
          <p:cNvSpPr/>
          <p:nvPr/>
        </p:nvSpPr>
        <p:spPr>
          <a:xfrm rot="16200000">
            <a:off x="6078855" y="745490"/>
            <a:ext cx="4940300" cy="7285990"/>
          </a:xfrm>
          <a:prstGeom prst="rtTriangle">
            <a:avLst/>
          </a:prstGeom>
          <a:solidFill>
            <a:srgbClr val="008DD7">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1466850" y="2851150"/>
            <a:ext cx="7929245" cy="1067134"/>
          </a:xfrm>
        </p:spPr>
        <p:txBody>
          <a:bodyPr>
            <a:noAutofit/>
          </a:bodyPr>
          <a:lstStyle/>
          <a:p>
            <a:pPr algn="ct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项目一 数据库设计</a:t>
            </a:r>
            <a:endParaRPr lang="en-US" altLang="zh-CN" sz="3200" b="1"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2800" dirty="0">
                <a:solidFill>
                  <a:srgbClr val="E78F2C"/>
                </a:solidFill>
                <a:latin typeface="微软雅黑" panose="020B0503020204020204" pitchFamily="34" charset="-122"/>
                <a:ea typeface="微软雅黑" panose="020B0503020204020204" pitchFamily="34" charset="-122"/>
                <a:cs typeface="微软雅黑" panose="020B0503020204020204" pitchFamily="34" charset="-122"/>
              </a:rPr>
              <a:t>任务二 </a:t>
            </a:r>
            <a:r>
              <a:rPr sz="2800" dirty="0">
                <a:solidFill>
                  <a:srgbClr val="E78F2C"/>
                </a:solidFill>
                <a:latin typeface="微软雅黑" panose="020B0503020204020204" pitchFamily="34" charset="-122"/>
                <a:ea typeface="微软雅黑" panose="020B0503020204020204" pitchFamily="34" charset="-122"/>
                <a:cs typeface="微软雅黑" panose="020B0503020204020204" pitchFamily="34" charset="-122"/>
              </a:rPr>
              <a:t>数据库的操作与管理</a:t>
            </a:r>
          </a:p>
        </p:txBody>
      </p:sp>
      <p:pic>
        <p:nvPicPr>
          <p:cNvPr id="8" name="图片 7"/>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452755" y="153035"/>
            <a:ext cx="1303020" cy="1189990"/>
          </a:xfrm>
          <a:prstGeom prst="rect">
            <a:avLst/>
          </a:prstGeom>
        </p:spPr>
      </p:pic>
      <p:sp>
        <p:nvSpPr>
          <p:cNvPr id="12" name="等腰三角形 11"/>
          <p:cNvSpPr/>
          <p:nvPr/>
        </p:nvSpPr>
        <p:spPr>
          <a:xfrm rot="19920000">
            <a:off x="7574915" y="1333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等腰三角形 12"/>
          <p:cNvSpPr/>
          <p:nvPr/>
        </p:nvSpPr>
        <p:spPr>
          <a:xfrm rot="19920000">
            <a:off x="7642225" y="13144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等腰三角形 13"/>
          <p:cNvSpPr/>
          <p:nvPr/>
        </p:nvSpPr>
        <p:spPr>
          <a:xfrm rot="2880000">
            <a:off x="4392295" y="423672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880000">
            <a:off x="4566285" y="403415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1380000">
            <a:off x="9674225" y="96012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等腰三角形 16"/>
          <p:cNvSpPr/>
          <p:nvPr/>
        </p:nvSpPr>
        <p:spPr>
          <a:xfrm rot="1380000">
            <a:off x="9624060" y="105346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6"/>
          <a:stretch>
            <a:fillRect/>
          </a:stretch>
        </p:blipFill>
        <p:spPr>
          <a:xfrm>
            <a:off x="866140" y="4827905"/>
            <a:ext cx="1867535" cy="1867535"/>
          </a:xfrm>
          <a:prstGeom prst="rect">
            <a:avLst/>
          </a:prstGeom>
        </p:spPr>
      </p:pic>
      <p:pic>
        <p:nvPicPr>
          <p:cNvPr id="11" name="图片 10"/>
          <p:cNvPicPr>
            <a:picLocks noChangeAspect="1"/>
          </p:cNvPicPr>
          <p:nvPr>
            <p:custDataLst>
              <p:tags r:id="rId2"/>
            </p:custDataLst>
          </p:nvPr>
        </p:nvPicPr>
        <p:blipFill>
          <a:blip r:embed="rId7"/>
          <a:stretch>
            <a:fillRect/>
          </a:stretch>
        </p:blipFill>
        <p:spPr>
          <a:xfrm>
            <a:off x="7662545" y="4255770"/>
            <a:ext cx="4366895" cy="2540635"/>
          </a:xfrm>
          <a:prstGeom prst="rect">
            <a:avLst/>
          </a:prstGeom>
        </p:spPr>
      </p:pic>
      <p:sp>
        <p:nvSpPr>
          <p:cNvPr id="2" name="文本框 1"/>
          <p:cNvSpPr txBox="1"/>
          <p:nvPr/>
        </p:nvSpPr>
        <p:spPr>
          <a:xfrm>
            <a:off x="1466850" y="1773382"/>
            <a:ext cx="7285990" cy="769441"/>
          </a:xfrm>
          <a:prstGeom prst="rect">
            <a:avLst/>
          </a:prstGeom>
          <a:noFill/>
        </p:spPr>
        <p:txBody>
          <a:bodyPr wrap="square" rtlCol="0">
            <a:spAutoFit/>
          </a:bodyPr>
          <a:lstStyle/>
          <a:p>
            <a:r>
              <a:rPr lang="en-US" altLang="zh-CN" sz="4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MySQL</a:t>
            </a:r>
            <a:r>
              <a:rPr lang="zh-CN" altLang="en-US" sz="4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数据库项目化教程</a:t>
            </a:r>
          </a:p>
        </p:txBody>
      </p:sp>
    </p:spTree>
  </p:cSld>
  <p:clrMapOvr>
    <a:masterClrMapping/>
  </p:clrMapOvr>
  <mc:AlternateContent xmlns:mc="http://schemas.openxmlformats.org/markup-compatibility/2006" xmlns:p14="http://schemas.microsoft.com/office/powerpoint/2010/main">
    <mc:Choice Requires="p14">
      <p:transition spd="slow" p14:dur="1500">
        <p:sndAc>
          <p:endSnd/>
        </p:sndAc>
      </p:transition>
    </mc:Choice>
    <mc:Fallback xmlns="">
      <p:transition spd="slow">
        <p:sndAc>
          <p:endSnd/>
        </p:sndAc>
      </p:transition>
    </mc:Fallback>
  </mc:AlternateContent>
  <p:timing>
    <p:tnLst>
      <p:par>
        <p:cTn id="1" dur="indefinite" restart="never" nodeType="tmRoot"/>
      </p:par>
    </p:tnLst>
    <p:bldLst>
      <p:bldP spid="9" grpId="0" animBg="1"/>
      <p:bldP spid="9" grpId="1" animBg="1"/>
      <p:bldP spid="6" grpId="0" animBg="1"/>
      <p:bldP spid="6" grpId="1" animBg="1"/>
      <p:bldP spid="12" grpId="0" bldLvl="0" animBg="1"/>
      <p:bldP spid="12" grpId="1" animBg="1"/>
      <p:bldP spid="13" grpId="0" bldLvl="0" animBg="1"/>
      <p:bldP spid="13" grpId="1" animBg="1"/>
      <p:bldP spid="14" grpId="0" animBg="1"/>
      <p:bldP spid="14" grpId="1" animBg="1"/>
      <p:bldP spid="15" grpId="0" animBg="1"/>
      <p:bldP spid="15" grpId="1" animBg="1"/>
      <p:bldP spid="16" grpId="0" animBg="1"/>
      <p:bldP spid="16" grpId="1" animBg="1"/>
      <p:bldP spid="17" grpId="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9086215" cy="425450"/>
          </a:xfrm>
        </p:spPr>
        <p:txBody>
          <a:bodyPr>
            <a:normAutofit fontScale="90000"/>
          </a:bodyPr>
          <a:lstStyle/>
          <a:p>
            <a:pPr lvl="0" algn="just"/>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学生信息系统的数据库概要设计</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80720" y="1179830"/>
            <a:ext cx="10515600" cy="5451475"/>
          </a:xfrm>
        </p:spPr>
        <p:txBody>
          <a:bodyPr>
            <a:normAutofit/>
          </a:bodyPr>
          <a:lstStyle/>
          <a:p>
            <a:pPr marL="0" indent="457200" fontAlgn="auto">
              <a:lnSpc>
                <a:spcPct val="150000"/>
              </a:lnSpc>
              <a:buNone/>
            </a:pPr>
            <a:r>
              <a:rPr lang="zh-CN" altLang="en-US" sz="2000"/>
              <a:t>E-R图也称实体-联系图(Entity Relationship Diagram)，提供了表示实体类型、属性和联系的方法，用来描述现实世界的概念模型。</a:t>
            </a:r>
          </a:p>
          <a:p>
            <a:pPr marL="0" indent="457200" fontAlgn="auto">
              <a:buNone/>
            </a:pPr>
            <a:endParaRPr lang="zh-CN" altLang="en-US" sz="1800"/>
          </a:p>
        </p:txBody>
      </p:sp>
      <p:pic>
        <p:nvPicPr>
          <p:cNvPr id="816" name="图片 816"/>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a:xfrm>
            <a:off x="864235" y="2411095"/>
            <a:ext cx="5835650" cy="3733165"/>
          </a:xfrm>
          <a:prstGeom prst="rect">
            <a:avLst/>
          </a:prstGeom>
          <a:noFill/>
        </p:spPr>
      </p:pic>
      <p:sp>
        <p:nvSpPr>
          <p:cNvPr id="3" name="文本框 2"/>
          <p:cNvSpPr txBox="1"/>
          <p:nvPr/>
        </p:nvSpPr>
        <p:spPr>
          <a:xfrm>
            <a:off x="4812665" y="4324350"/>
            <a:ext cx="6758940" cy="2306955"/>
          </a:xfrm>
          <a:prstGeom prst="rect">
            <a:avLst/>
          </a:prstGeom>
          <a:noFill/>
        </p:spPr>
        <p:txBody>
          <a:bodyPr wrap="square" rtlCol="0" anchor="t">
            <a:spAutoFit/>
          </a:bodyPr>
          <a:lstStyle/>
          <a:p>
            <a:pPr marL="285750" indent="-285750" fontAlgn="auto">
              <a:lnSpc>
                <a:spcPct val="150000"/>
              </a:lnSpc>
              <a:buFont typeface="Wingdings" panose="05000000000000000000" charset="0"/>
              <a:buChar char="l"/>
            </a:pPr>
            <a:r>
              <a:rPr lang="zh-CN" altLang="en-US" sz="1600"/>
              <a:t>用“矩形框”表示</a:t>
            </a:r>
            <a:r>
              <a:rPr lang="zh-CN" altLang="en-US" sz="1600" b="1">
                <a:solidFill>
                  <a:srgbClr val="FF0000"/>
                </a:solidFill>
              </a:rPr>
              <a:t>实体型</a:t>
            </a:r>
            <a:r>
              <a:rPr lang="zh-CN" altLang="en-US" sz="1600"/>
              <a:t>，矩形框内写明实体名称；</a:t>
            </a:r>
          </a:p>
          <a:p>
            <a:pPr marL="285750" indent="-285750" fontAlgn="auto">
              <a:lnSpc>
                <a:spcPct val="150000"/>
              </a:lnSpc>
              <a:buFont typeface="Wingdings" panose="05000000000000000000" charset="0"/>
              <a:buChar char="l"/>
            </a:pPr>
            <a:r>
              <a:rPr lang="zh-CN" altLang="en-US" sz="1600"/>
              <a:t>用“椭圆图框”或圆角矩形表示</a:t>
            </a:r>
            <a:r>
              <a:rPr lang="zh-CN" altLang="en-US" sz="1600" b="1">
                <a:solidFill>
                  <a:srgbClr val="FF0000"/>
                </a:solidFill>
              </a:rPr>
              <a:t>实体的属性</a:t>
            </a:r>
            <a:r>
              <a:rPr lang="zh-CN" altLang="en-US" sz="1600"/>
              <a:t>，并用“实心线段”将其与相应关系的“实体型”连接起来；</a:t>
            </a:r>
          </a:p>
          <a:p>
            <a:pPr marL="285750" indent="-285750" fontAlgn="auto">
              <a:lnSpc>
                <a:spcPct val="150000"/>
              </a:lnSpc>
              <a:buFont typeface="Wingdings" panose="05000000000000000000" charset="0"/>
              <a:buChar char="l"/>
            </a:pPr>
            <a:r>
              <a:rPr lang="zh-CN" altLang="en-US" sz="1600"/>
              <a:t>用“菱形框”表示</a:t>
            </a:r>
            <a:r>
              <a:rPr lang="zh-CN" altLang="en-US" sz="1600" b="1">
                <a:solidFill>
                  <a:srgbClr val="FF0000"/>
                </a:solidFill>
              </a:rPr>
              <a:t>实体型之间的联系</a:t>
            </a:r>
            <a:r>
              <a:rPr lang="zh-CN" altLang="en-US" sz="1600"/>
              <a:t>成因，在菱形框内写明联系名，并用“实心线段”分别与有关实体型连接起来，同时在“实心线段”旁标上联系的类型（1:1,1:n或m:n）。</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777240" y="1179830"/>
            <a:ext cx="10515600" cy="5451475"/>
          </a:xfrm>
        </p:spPr>
        <p:txBody>
          <a:bodyPr>
            <a:normAutofit/>
          </a:bodyPr>
          <a:lstStyle/>
          <a:p>
            <a:pPr marL="0" indent="457200" fontAlgn="auto">
              <a:lnSpc>
                <a:spcPct val="150000"/>
              </a:lnSpc>
              <a:buNone/>
            </a:pPr>
            <a:r>
              <a:rPr lang="zh-CN" altLang="en-US" sz="2000"/>
              <a:t>关系数据库中，</a:t>
            </a:r>
            <a:r>
              <a:rPr lang="zh-CN" altLang="en-US" sz="2000" b="1">
                <a:solidFill>
                  <a:srgbClr val="FF0000"/>
                </a:solidFill>
              </a:rPr>
              <a:t>关系</a:t>
            </a:r>
            <a:r>
              <a:rPr lang="zh-CN" altLang="en-US" sz="2000"/>
              <a:t>实质上是一张二维表，表的每一行为一个</a:t>
            </a:r>
            <a:r>
              <a:rPr lang="zh-CN" altLang="en-US" sz="2000">
                <a:solidFill>
                  <a:srgbClr val="FF0000"/>
                </a:solidFill>
              </a:rPr>
              <a:t>元组</a:t>
            </a:r>
            <a:r>
              <a:rPr lang="zh-CN" altLang="en-US" sz="2000"/>
              <a:t>，每一列为一个</a:t>
            </a:r>
            <a:r>
              <a:rPr lang="zh-CN" altLang="en-US" sz="2000">
                <a:solidFill>
                  <a:srgbClr val="FF0000"/>
                </a:solidFill>
              </a:rPr>
              <a:t>属性</a:t>
            </a:r>
            <a:r>
              <a:rPr lang="zh-CN" altLang="en-US" sz="2000"/>
              <a:t>，</a:t>
            </a:r>
            <a:r>
              <a:rPr lang="zh-CN" altLang="en-US" sz="2000" b="1">
                <a:solidFill>
                  <a:schemeClr val="accent1"/>
                </a:solidFill>
              </a:rPr>
              <a:t>关系是元组的集合</a:t>
            </a:r>
            <a:r>
              <a:rPr lang="zh-CN" altLang="en-US" sz="2000"/>
              <a:t>。因此关系模式必须指出这个元组集合的结构，即它由哪些属性构成，这些属性来自哪些域，以及属性与域之间的映象关系。</a:t>
            </a:r>
          </a:p>
          <a:p>
            <a:pPr marL="0" indent="457200" fontAlgn="auto">
              <a:lnSpc>
                <a:spcPct val="150000"/>
              </a:lnSpc>
              <a:buNone/>
            </a:pPr>
            <a:r>
              <a:rPr lang="zh-CN" altLang="en-US" sz="2000"/>
              <a:t>一个关系通常是由赋予它的元组语义来确定的。元组语义实质上是一个n目谓词（n是属性集中属性的个数）。凡使该n目谓词为真的笛卡尔积中的元素（或者说凡符合元组语义的那部分元素）的全体就构成了该关系模式的关系。</a:t>
            </a:r>
          </a:p>
        </p:txBody>
      </p:sp>
      <p:sp>
        <p:nvSpPr>
          <p:cNvPr id="2" name="标题 1"/>
          <p:cNvSpPr>
            <a:spLocks noGrp="1"/>
          </p:cNvSpPr>
          <p:nvPr>
            <p:ph type="title"/>
          </p:nvPr>
        </p:nvSpPr>
        <p:spPr>
          <a:xfrm>
            <a:off x="231140" y="405765"/>
            <a:ext cx="9086215" cy="425450"/>
          </a:xfrm>
        </p:spPr>
        <p:txBody>
          <a:bodyPr>
            <a:normAutofit fontScale="90000"/>
          </a:bodyPr>
          <a:lstStyle/>
          <a:p>
            <a:pPr lvl="0" algn="just"/>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学生信息系统的数据库</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详细</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设计</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9086215" cy="425450"/>
          </a:xfrm>
        </p:spPr>
        <p:txBody>
          <a:bodyPr>
            <a:normAutofit fontScale="90000"/>
          </a:bodyPr>
          <a:lstStyle/>
          <a:p>
            <a:pPr lvl="0" algn="just"/>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学生信息系统的数据库</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详细</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设计</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838200" y="1199515"/>
            <a:ext cx="10515600" cy="5451475"/>
          </a:xfrm>
        </p:spPr>
        <p:txBody>
          <a:bodyPr>
            <a:normAutofit lnSpcReduction="10000"/>
          </a:bodyPr>
          <a:lstStyle/>
          <a:p>
            <a:pPr marL="0" indent="457200" fontAlgn="auto">
              <a:lnSpc>
                <a:spcPct val="150000"/>
              </a:lnSpc>
              <a:buNone/>
            </a:pPr>
            <a:r>
              <a:rPr lang="zh-CN" altLang="en-US" sz="2000" b="1">
                <a:solidFill>
                  <a:srgbClr val="FF0000"/>
                </a:solidFill>
              </a:rPr>
              <a:t>1.E-R图转换为关系模式</a:t>
            </a:r>
          </a:p>
          <a:p>
            <a:pPr fontAlgn="auto">
              <a:lnSpc>
                <a:spcPct val="150000"/>
              </a:lnSpc>
              <a:buFont typeface="Wingdings" panose="05000000000000000000" charset="0"/>
              <a:buChar char="l"/>
            </a:pPr>
            <a:r>
              <a:rPr lang="zh-CN" altLang="en-US" sz="1800" b="1">
                <a:solidFill>
                  <a:schemeClr val="accent1"/>
                </a:solidFill>
              </a:rPr>
              <a:t>班级</a:t>
            </a:r>
            <a:r>
              <a:rPr lang="zh-CN" altLang="en-US" sz="1800"/>
              <a:t>（班级编号，班级名称，所在学院，所属专业，入学年份）</a:t>
            </a:r>
          </a:p>
          <a:p>
            <a:pPr fontAlgn="auto">
              <a:lnSpc>
                <a:spcPct val="150000"/>
              </a:lnSpc>
              <a:buFont typeface="Wingdings" panose="05000000000000000000" charset="0"/>
              <a:buChar char="l"/>
            </a:pPr>
            <a:r>
              <a:rPr lang="zh-CN" altLang="en-US" sz="1800" b="1">
                <a:solidFill>
                  <a:schemeClr val="accent1"/>
                </a:solidFill>
              </a:rPr>
              <a:t>学生</a:t>
            </a:r>
            <a:r>
              <a:rPr lang="zh-CN" altLang="en-US" sz="1800"/>
              <a:t>（学号，姓名，性别，民族，政治面貌，出生日期，班级编号）</a:t>
            </a:r>
          </a:p>
          <a:p>
            <a:pPr fontAlgn="auto">
              <a:lnSpc>
                <a:spcPct val="150000"/>
              </a:lnSpc>
              <a:buFont typeface="Wingdings" panose="05000000000000000000" charset="0"/>
              <a:buChar char="l"/>
            </a:pPr>
            <a:r>
              <a:rPr lang="zh-CN" altLang="en-US" sz="1800" b="1">
                <a:solidFill>
                  <a:schemeClr val="accent1"/>
                </a:solidFill>
              </a:rPr>
              <a:t>课程</a:t>
            </a:r>
            <a:r>
              <a:rPr lang="zh-CN" altLang="en-US" sz="1800"/>
              <a:t>（课程编号，课程名称，课程类型，课程学分，课程学时）</a:t>
            </a:r>
          </a:p>
          <a:p>
            <a:pPr fontAlgn="auto">
              <a:lnSpc>
                <a:spcPct val="150000"/>
              </a:lnSpc>
              <a:buFont typeface="Wingdings" panose="05000000000000000000" charset="0"/>
              <a:buChar char="l"/>
            </a:pPr>
            <a:r>
              <a:rPr lang="zh-CN" altLang="en-US" sz="1800" b="1">
                <a:solidFill>
                  <a:schemeClr val="accent1"/>
                </a:solidFill>
              </a:rPr>
              <a:t>成绩</a:t>
            </a:r>
            <a:r>
              <a:rPr lang="zh-CN" altLang="en-US" sz="1800"/>
              <a:t>（学号，课程编号，平时成绩，期末成绩）</a:t>
            </a:r>
          </a:p>
          <a:p>
            <a:pPr marL="0" indent="457200" fontAlgn="auto">
              <a:lnSpc>
                <a:spcPct val="150000"/>
              </a:lnSpc>
              <a:buNone/>
            </a:pPr>
            <a:r>
              <a:rPr lang="zh-CN" altLang="en-US" sz="2000" b="1">
                <a:solidFill>
                  <a:srgbClr val="FF0000"/>
                </a:solidFill>
              </a:rPr>
              <a:t>2.根据命名规范确定表名和属性名</a:t>
            </a:r>
          </a:p>
          <a:p>
            <a:pPr fontAlgn="auto">
              <a:lnSpc>
                <a:spcPct val="150000"/>
              </a:lnSpc>
            </a:pPr>
            <a:r>
              <a:rPr lang="zh-CN" altLang="en-US" sz="2000" b="1">
                <a:solidFill>
                  <a:schemeClr val="accent1"/>
                </a:solidFill>
              </a:rPr>
              <a:t>Class</a:t>
            </a:r>
            <a:r>
              <a:rPr lang="zh-CN" altLang="en-US" sz="2000"/>
              <a:t>（ClassNo，ClassName，College，Specialty，EnterYear）</a:t>
            </a:r>
          </a:p>
          <a:p>
            <a:pPr marL="0" indent="-342900" fontAlgn="auto">
              <a:lnSpc>
                <a:spcPct val="150000"/>
              </a:lnSpc>
            </a:pPr>
            <a:r>
              <a:rPr lang="zh-CN" altLang="en-US" sz="2000" b="1">
                <a:solidFill>
                  <a:schemeClr val="accent1"/>
                </a:solidFill>
              </a:rPr>
              <a:t>Student</a:t>
            </a:r>
            <a:r>
              <a:rPr lang="zh-CN" altLang="en-US" sz="2000"/>
              <a:t>（Sno，Sname，Sex，Nationality，Politics，Birth，ClassNo）</a:t>
            </a:r>
          </a:p>
          <a:p>
            <a:pPr marL="0" indent="-342900" fontAlgn="auto">
              <a:lnSpc>
                <a:spcPct val="150000"/>
              </a:lnSpc>
            </a:pPr>
            <a:r>
              <a:rPr lang="zh-CN" altLang="en-US" sz="2000" b="1">
                <a:solidFill>
                  <a:schemeClr val="accent1"/>
                </a:solidFill>
              </a:rPr>
              <a:t>Course</a:t>
            </a:r>
            <a:r>
              <a:rPr lang="zh-CN" altLang="en-US" sz="2000"/>
              <a:t>（Cno，Cname，Type，Credit，ClassHour）</a:t>
            </a:r>
          </a:p>
          <a:p>
            <a:pPr marL="0" indent="-342900" fontAlgn="auto">
              <a:lnSpc>
                <a:spcPct val="150000"/>
              </a:lnSpc>
            </a:pPr>
            <a:r>
              <a:rPr lang="zh-CN" altLang="en-US" sz="2000" b="1">
                <a:solidFill>
                  <a:schemeClr val="accent1"/>
                </a:solidFill>
              </a:rPr>
              <a:t>Score</a:t>
            </a:r>
            <a:r>
              <a:rPr lang="zh-CN" altLang="en-US" sz="2000"/>
              <a:t>（Sno，Cno，Uscore，EndScore）</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9086215" cy="425450"/>
          </a:xfrm>
        </p:spPr>
        <p:txBody>
          <a:bodyPr>
            <a:normAutofit fontScale="90000"/>
          </a:bodyPr>
          <a:lstStyle/>
          <a:p>
            <a:pPr lvl="0" algn="just"/>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学生信息系统的数据库</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详细</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设计</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28650" y="1153795"/>
            <a:ext cx="10515600" cy="5451475"/>
          </a:xfrm>
        </p:spPr>
        <p:txBody>
          <a:bodyPr>
            <a:normAutofit/>
          </a:bodyPr>
          <a:lstStyle/>
          <a:p>
            <a:pPr marL="0" indent="457200" fontAlgn="auto">
              <a:lnSpc>
                <a:spcPct val="150000"/>
              </a:lnSpc>
              <a:buNone/>
            </a:pPr>
            <a:r>
              <a:rPr lang="zh-CN" altLang="en-US" sz="2000" b="1">
                <a:solidFill>
                  <a:srgbClr val="FF0000"/>
                </a:solidFill>
              </a:rPr>
              <a:t>3.关系模式详细设计</a:t>
            </a:r>
          </a:p>
          <a:p>
            <a:pPr marL="0" indent="0" fontAlgn="auto">
              <a:lnSpc>
                <a:spcPct val="150000"/>
              </a:lnSpc>
              <a:buFont typeface="Wingdings" panose="05000000000000000000" charset="0"/>
              <a:buNone/>
            </a:pPr>
            <a:endParaRPr lang="zh-CN" altLang="en-US" sz="2000"/>
          </a:p>
        </p:txBody>
      </p:sp>
      <p:sp>
        <p:nvSpPr>
          <p:cNvPr id="100" name="文本框 99"/>
          <p:cNvSpPr txBox="1"/>
          <p:nvPr/>
        </p:nvSpPr>
        <p:spPr>
          <a:xfrm>
            <a:off x="700405" y="1984375"/>
            <a:ext cx="8694420" cy="541020"/>
          </a:xfrm>
          <a:prstGeom prst="rect">
            <a:avLst/>
          </a:prstGeom>
          <a:noFill/>
          <a:ln w="9525">
            <a:noFill/>
          </a:ln>
        </p:spPr>
        <p:txBody>
          <a:bodyPr wrap="square">
            <a:noAutofit/>
          </a:bodyPr>
          <a:lstStyle/>
          <a:p>
            <a:pPr marL="266700" indent="-266700"/>
            <a:r>
              <a:rPr lang="en-US" b="0">
                <a:latin typeface="Wingdings" panose="05000000000000000000" charset="0"/>
                <a:ea typeface="等线" panose="02010600030101010101" charset="-122"/>
              </a:rPr>
              <a:t>Ø </a:t>
            </a:r>
            <a:r>
              <a:rPr lang="zh-CN" b="0">
                <a:ea typeface="等线" panose="02010600030101010101" charset="-122"/>
                <a:cs typeface="Times New Roman" panose="02020603050405020304" charset="0"/>
              </a:rPr>
              <a:t>Class（ClassNo，ClassName，College，Specialty，EnterYear）</a:t>
            </a:r>
            <a:endParaRPr lang="zh-CN" altLang="en-US" b="0">
              <a:ea typeface="等线" panose="02010600030101010101" charset="-122"/>
              <a:cs typeface="Times New Roman" panose="02020603050405020304" charset="0"/>
            </a:endParaRPr>
          </a:p>
        </p:txBody>
      </p:sp>
      <p:graphicFrame>
        <p:nvGraphicFramePr>
          <p:cNvPr id="3" name="表格 2"/>
          <p:cNvGraphicFramePr/>
          <p:nvPr>
            <p:custDataLst>
              <p:tags r:id="rId1"/>
            </p:custDataLst>
          </p:nvPr>
        </p:nvGraphicFramePr>
        <p:xfrm>
          <a:off x="700405" y="2419985"/>
          <a:ext cx="9698990" cy="1306830"/>
        </p:xfrm>
        <a:graphic>
          <a:graphicData uri="http://schemas.openxmlformats.org/drawingml/2006/table">
            <a:tbl>
              <a:tblPr/>
              <a:tblGrid>
                <a:gridCol w="1928495">
                  <a:extLst>
                    <a:ext uri="{9D8B030D-6E8A-4147-A177-3AD203B41FA5}">
                      <a16:colId xmlns:a16="http://schemas.microsoft.com/office/drawing/2014/main" val="20000"/>
                    </a:ext>
                  </a:extLst>
                </a:gridCol>
                <a:gridCol w="1916430">
                  <a:extLst>
                    <a:ext uri="{9D8B030D-6E8A-4147-A177-3AD203B41FA5}">
                      <a16:colId xmlns:a16="http://schemas.microsoft.com/office/drawing/2014/main" val="20001"/>
                    </a:ext>
                  </a:extLst>
                </a:gridCol>
                <a:gridCol w="1847215">
                  <a:extLst>
                    <a:ext uri="{9D8B030D-6E8A-4147-A177-3AD203B41FA5}">
                      <a16:colId xmlns:a16="http://schemas.microsoft.com/office/drawing/2014/main" val="20002"/>
                    </a:ext>
                  </a:extLst>
                </a:gridCol>
                <a:gridCol w="923925">
                  <a:extLst>
                    <a:ext uri="{9D8B030D-6E8A-4147-A177-3AD203B41FA5}">
                      <a16:colId xmlns:a16="http://schemas.microsoft.com/office/drawing/2014/main" val="20003"/>
                    </a:ext>
                  </a:extLst>
                </a:gridCol>
                <a:gridCol w="1692275">
                  <a:extLst>
                    <a:ext uri="{9D8B030D-6E8A-4147-A177-3AD203B41FA5}">
                      <a16:colId xmlns:a16="http://schemas.microsoft.com/office/drawing/2014/main" val="20004"/>
                    </a:ext>
                  </a:extLst>
                </a:gridCol>
                <a:gridCol w="1390650">
                  <a:extLst>
                    <a:ext uri="{9D8B030D-6E8A-4147-A177-3AD203B41FA5}">
                      <a16:colId xmlns:a16="http://schemas.microsoft.com/office/drawing/2014/main" val="20005"/>
                    </a:ext>
                  </a:extLst>
                </a:gridCol>
              </a:tblGrid>
              <a:tr h="217805">
                <a:tc>
                  <a:txBody>
                    <a:bodyPr/>
                    <a:lstStyle/>
                    <a:p>
                      <a:pPr indent="0" algn="ctr">
                        <a:buNone/>
                      </a:pPr>
                      <a:r>
                        <a:rPr lang="en-US" sz="1200" b="1">
                          <a:solidFill>
                            <a:srgbClr val="000000"/>
                          </a:solidFill>
                          <a:latin typeface="Times New Roman" panose="02020603050405020304" charset="0"/>
                          <a:cs typeface="Times New Roman" panose="02020603050405020304" charset="0"/>
                        </a:rPr>
                        <a:t>字段名</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字段说明</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数据类型</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长度</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是否为空</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约束</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7805">
                <a:tc>
                  <a:txBody>
                    <a:bodyPr/>
                    <a:lstStyle/>
                    <a:p>
                      <a:pPr indent="0" algn="ctr">
                        <a:buNone/>
                      </a:pPr>
                      <a:r>
                        <a:rPr lang="en-US" sz="1200" b="0">
                          <a:solidFill>
                            <a:srgbClr val="000000"/>
                          </a:solidFill>
                          <a:latin typeface="Times New Roman" panose="02020603050405020304" charset="0"/>
                          <a:cs typeface="Times New Roman" panose="02020603050405020304" charset="0"/>
                        </a:rPr>
                        <a:t>ClassNo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班级编号</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int</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11</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主键，自增</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17805">
                <a:tc>
                  <a:txBody>
                    <a:bodyPr/>
                    <a:lstStyle/>
                    <a:p>
                      <a:pPr indent="0" algn="ctr">
                        <a:buNone/>
                      </a:pPr>
                      <a:r>
                        <a:rPr lang="en-US" sz="1200" b="0">
                          <a:solidFill>
                            <a:srgbClr val="000000"/>
                          </a:solidFill>
                          <a:latin typeface="Times New Roman" panose="02020603050405020304" charset="0"/>
                          <a:cs typeface="Times New Roman" panose="02020603050405020304" charset="0"/>
                        </a:rPr>
                        <a:t>ClassName</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班级名称</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varchar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30</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仿宋_GB2312" charset="0"/>
                          <a:cs typeface="仿宋_GB2312" charset="0"/>
                        </a:rPr>
                        <a:t>唯一</a:t>
                      </a:r>
                      <a:endParaRPr lang="en-US" altLang="en-US" sz="1200" b="0">
                        <a:solidFill>
                          <a:srgbClr val="000000"/>
                        </a:solidFill>
                        <a:latin typeface="仿宋_GB2312" charset="0"/>
                        <a:ea typeface="仿宋_GB2312" charset="0"/>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17805">
                <a:tc>
                  <a:txBody>
                    <a:bodyPr/>
                    <a:lstStyle/>
                    <a:p>
                      <a:pPr indent="0" algn="ctr">
                        <a:buNone/>
                      </a:pPr>
                      <a:r>
                        <a:rPr lang="en-US" sz="1200" b="0">
                          <a:solidFill>
                            <a:srgbClr val="000000"/>
                          </a:solidFill>
                          <a:latin typeface="Times New Roman" panose="02020603050405020304" charset="0"/>
                          <a:cs typeface="Times New Roman" panose="02020603050405020304" charset="0"/>
                        </a:rPr>
                        <a:t>College</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所在学院</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varchar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30</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7805">
                <a:tc>
                  <a:txBody>
                    <a:bodyPr/>
                    <a:lstStyle/>
                    <a:p>
                      <a:pPr indent="0" algn="ctr">
                        <a:buNone/>
                      </a:pPr>
                      <a:r>
                        <a:rPr lang="en-US" sz="1200" b="0">
                          <a:solidFill>
                            <a:srgbClr val="000000"/>
                          </a:solidFill>
                          <a:latin typeface="Times New Roman" panose="02020603050405020304" charset="0"/>
                          <a:cs typeface="Times New Roman" panose="02020603050405020304" charset="0"/>
                        </a:rPr>
                        <a:t>Specialty</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所属专业</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varchar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30</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17805">
                <a:tc>
                  <a:txBody>
                    <a:bodyPr/>
                    <a:lstStyle/>
                    <a:p>
                      <a:pPr indent="0" algn="ctr">
                        <a:buNone/>
                      </a:pPr>
                      <a:r>
                        <a:rPr lang="en-US" sz="1200" b="0">
                          <a:solidFill>
                            <a:srgbClr val="000000"/>
                          </a:solidFill>
                          <a:latin typeface="Times New Roman" panose="02020603050405020304" charset="0"/>
                          <a:cs typeface="Times New Roman" panose="02020603050405020304" charset="0"/>
                        </a:rPr>
                        <a:t>EnterYear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入学年份</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Year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是</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6" name="文本框 5"/>
          <p:cNvSpPr txBox="1"/>
          <p:nvPr/>
        </p:nvSpPr>
        <p:spPr>
          <a:xfrm>
            <a:off x="427355" y="3521075"/>
            <a:ext cx="8694420" cy="1354455"/>
          </a:xfrm>
          <a:prstGeom prst="rect">
            <a:avLst/>
          </a:prstGeom>
          <a:noFill/>
          <a:ln w="9525">
            <a:noFill/>
          </a:ln>
        </p:spPr>
        <p:txBody>
          <a:bodyPr wrap="square">
            <a:noAutofit/>
          </a:bodyPr>
          <a:lstStyle/>
          <a:p>
            <a:pPr marL="266700" indent="-266700"/>
            <a:endParaRPr lang="en-US" b="0">
              <a:latin typeface="Wingdings" panose="05000000000000000000" charset="0"/>
              <a:ea typeface="等线" panose="02010600030101010101" charset="-122"/>
            </a:endParaRPr>
          </a:p>
          <a:p>
            <a:pPr marL="266700" indent="-266700"/>
            <a:r>
              <a:rPr lang="en-US" b="0">
                <a:latin typeface="Wingdings" panose="05000000000000000000" charset="0"/>
                <a:ea typeface="等线" panose="02010600030101010101" charset="-122"/>
              </a:rPr>
              <a:t>Ø </a:t>
            </a:r>
            <a:r>
              <a:rPr lang="zh-CN" b="0">
                <a:ea typeface="等线" panose="02010600030101010101" charset="-122"/>
                <a:cs typeface="Times New Roman" panose="02020603050405020304" charset="0"/>
              </a:rPr>
              <a:t>Student（Sno，Sname，Sex，Nationality </a:t>
            </a:r>
            <a:r>
              <a:rPr lang="zh-CN" b="0">
                <a:ea typeface="等线" panose="02010600030101010101" charset="-122"/>
              </a:rPr>
              <a:t>，</a:t>
            </a:r>
            <a:r>
              <a:rPr lang="zh-CN" b="0">
                <a:ea typeface="等线" panose="02010600030101010101" charset="-122"/>
                <a:cs typeface="Times New Roman" panose="02020603050405020304" charset="0"/>
              </a:rPr>
              <a:t>Birth，Politics </a:t>
            </a:r>
            <a:r>
              <a:rPr lang="zh-CN" b="0">
                <a:ea typeface="等线" panose="02010600030101010101" charset="-122"/>
              </a:rPr>
              <a:t>，</a:t>
            </a:r>
            <a:r>
              <a:rPr lang="zh-CN" b="0">
                <a:ea typeface="等线" panose="02010600030101010101" charset="-122"/>
                <a:cs typeface="Times New Roman" panose="02020603050405020304" charset="0"/>
              </a:rPr>
              <a:t>ClassNo）</a:t>
            </a:r>
            <a:endParaRPr lang="zh-CN" altLang="en-US" b="0">
              <a:ea typeface="等线" panose="02010600030101010101" charset="-122"/>
              <a:cs typeface="Times New Roman" panose="02020603050405020304" charset="0"/>
            </a:endParaRPr>
          </a:p>
        </p:txBody>
      </p:sp>
      <p:graphicFrame>
        <p:nvGraphicFramePr>
          <p:cNvPr id="7" name="表格 6"/>
          <p:cNvGraphicFramePr/>
          <p:nvPr>
            <p:custDataLst>
              <p:tags r:id="rId2"/>
            </p:custDataLst>
          </p:nvPr>
        </p:nvGraphicFramePr>
        <p:xfrm>
          <a:off x="700405" y="4283075"/>
          <a:ext cx="9697085" cy="1826260"/>
        </p:xfrm>
        <a:graphic>
          <a:graphicData uri="http://schemas.openxmlformats.org/drawingml/2006/table">
            <a:tbl>
              <a:tblPr/>
              <a:tblGrid>
                <a:gridCol w="1109980">
                  <a:extLst>
                    <a:ext uri="{9D8B030D-6E8A-4147-A177-3AD203B41FA5}">
                      <a16:colId xmlns:a16="http://schemas.microsoft.com/office/drawing/2014/main" val="20000"/>
                    </a:ext>
                  </a:extLst>
                </a:gridCol>
                <a:gridCol w="1811020">
                  <a:extLst>
                    <a:ext uri="{9D8B030D-6E8A-4147-A177-3AD203B41FA5}">
                      <a16:colId xmlns:a16="http://schemas.microsoft.com/office/drawing/2014/main" val="20001"/>
                    </a:ext>
                  </a:extLst>
                </a:gridCol>
                <a:gridCol w="1692275">
                  <a:extLst>
                    <a:ext uri="{9D8B030D-6E8A-4147-A177-3AD203B41FA5}">
                      <a16:colId xmlns:a16="http://schemas.microsoft.com/office/drawing/2014/main" val="20002"/>
                    </a:ext>
                  </a:extLst>
                </a:gridCol>
                <a:gridCol w="1079500">
                  <a:extLst>
                    <a:ext uri="{9D8B030D-6E8A-4147-A177-3AD203B41FA5}">
                      <a16:colId xmlns:a16="http://schemas.microsoft.com/office/drawing/2014/main" val="20003"/>
                    </a:ext>
                  </a:extLst>
                </a:gridCol>
                <a:gridCol w="1384935">
                  <a:extLst>
                    <a:ext uri="{9D8B030D-6E8A-4147-A177-3AD203B41FA5}">
                      <a16:colId xmlns:a16="http://schemas.microsoft.com/office/drawing/2014/main" val="20004"/>
                    </a:ext>
                  </a:extLst>
                </a:gridCol>
                <a:gridCol w="2619375">
                  <a:extLst>
                    <a:ext uri="{9D8B030D-6E8A-4147-A177-3AD203B41FA5}">
                      <a16:colId xmlns:a16="http://schemas.microsoft.com/office/drawing/2014/main" val="20005"/>
                    </a:ext>
                  </a:extLst>
                </a:gridCol>
              </a:tblGrid>
              <a:tr h="198120">
                <a:tc>
                  <a:txBody>
                    <a:bodyPr/>
                    <a:lstStyle/>
                    <a:p>
                      <a:pPr indent="0" algn="ctr">
                        <a:buNone/>
                      </a:pPr>
                      <a:r>
                        <a:rPr lang="en-US" sz="1200" b="1">
                          <a:solidFill>
                            <a:srgbClr val="000000"/>
                          </a:solidFill>
                          <a:latin typeface="Times New Roman" panose="02020603050405020304" charset="0"/>
                          <a:cs typeface="Times New Roman" panose="02020603050405020304" charset="0"/>
                        </a:rPr>
                        <a:t>字段名</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字段说明</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数据类型</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长度</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是否为空</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约束</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97485">
                <a:tc>
                  <a:txBody>
                    <a:bodyPr/>
                    <a:lstStyle/>
                    <a:p>
                      <a:pPr indent="0" algn="ctr">
                        <a:buNone/>
                      </a:pPr>
                      <a:r>
                        <a:rPr lang="en-US" sz="1200" b="0">
                          <a:solidFill>
                            <a:srgbClr val="000000"/>
                          </a:solidFill>
                          <a:latin typeface="Times New Roman" panose="02020603050405020304" charset="0"/>
                          <a:cs typeface="Times New Roman" panose="02020603050405020304" charset="0"/>
                        </a:rPr>
                        <a:t>Sno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学号</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char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15</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主键</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98120">
                <a:tc>
                  <a:txBody>
                    <a:bodyPr/>
                    <a:lstStyle/>
                    <a:p>
                      <a:pPr indent="0" algn="ctr">
                        <a:buNone/>
                      </a:pPr>
                      <a:r>
                        <a:rPr lang="en-US" sz="1200" b="0">
                          <a:solidFill>
                            <a:srgbClr val="000000"/>
                          </a:solidFill>
                          <a:latin typeface="Times New Roman" panose="02020603050405020304" charset="0"/>
                          <a:cs typeface="Times New Roman" panose="02020603050405020304" charset="0"/>
                        </a:rPr>
                        <a:t>Sname</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姓名</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char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5</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42570">
                <a:tc>
                  <a:txBody>
                    <a:bodyPr/>
                    <a:lstStyle/>
                    <a:p>
                      <a:pPr indent="0" algn="ctr">
                        <a:buNone/>
                      </a:pPr>
                      <a:r>
                        <a:rPr lang="en-US" sz="1200" b="0">
                          <a:solidFill>
                            <a:srgbClr val="000000"/>
                          </a:solidFill>
                          <a:latin typeface="Times New Roman" panose="02020603050405020304" charset="0"/>
                          <a:cs typeface="Times New Roman" panose="02020603050405020304" charset="0"/>
                        </a:rPr>
                        <a:t>Sex</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仿宋_GB2312" charset="0"/>
                          <a:cs typeface="仿宋_GB2312" charset="0"/>
                        </a:rPr>
                        <a:t>m男，w女</a:t>
                      </a:r>
                      <a:endParaRPr lang="en-US" altLang="en-US" sz="1200" b="0">
                        <a:solidFill>
                          <a:srgbClr val="000000"/>
                        </a:solidFill>
                        <a:latin typeface="仿宋_GB2312" charset="0"/>
                        <a:ea typeface="仿宋_GB2312" charset="0"/>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enum(‘w’ ,’m’)</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1</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仿宋_GB2312" charset="0"/>
                          <a:cs typeface="仿宋_GB2312" charset="0"/>
                        </a:rPr>
                        <a:t>默认值</a:t>
                      </a:r>
                      <a:r>
                        <a:rPr lang="en-US" sz="1200" b="0">
                          <a:solidFill>
                            <a:srgbClr val="000000"/>
                          </a:solidFill>
                          <a:latin typeface="Times New Roman" panose="02020603050405020304" charset="0"/>
                          <a:cs typeface="Times New Roman" panose="02020603050405020304" charset="0"/>
                        </a:rPr>
                        <a:t>’m’</a:t>
                      </a:r>
                      <a:endParaRPr lang="en-US" altLang="en-US" sz="1200" b="0">
                        <a:solidFill>
                          <a:srgbClr val="000000"/>
                        </a:solidFill>
                        <a:latin typeface="Times New Roman" panose="02020603050405020304" charset="0"/>
                        <a:ea typeface="仿宋_GB2312"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8120">
                <a:tc>
                  <a:txBody>
                    <a:bodyPr/>
                    <a:lstStyle/>
                    <a:p>
                      <a:pPr indent="0" algn="ctr">
                        <a:buNone/>
                      </a:pPr>
                      <a:r>
                        <a:rPr lang="en-US" altLang="en-US" sz="1200" b="0">
                          <a:solidFill>
                            <a:srgbClr val="000000"/>
                          </a:solidFill>
                          <a:latin typeface="Times New Roman" panose="02020603050405020304" charset="0"/>
                          <a:ea typeface="Times New Roman" panose="02020603050405020304" charset="0"/>
                          <a:cs typeface="Times New Roman" panose="02020603050405020304" charset="0"/>
                        </a:rPr>
                        <a:t>Nationality</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仿宋_GB2312" charset="0"/>
                          <a:cs typeface="仿宋_GB2312" charset="0"/>
                        </a:rPr>
                        <a:t>民族</a:t>
                      </a:r>
                      <a:endParaRPr lang="en-US" altLang="en-US" sz="1200" b="0">
                        <a:solidFill>
                          <a:srgbClr val="000000"/>
                        </a:solidFill>
                        <a:latin typeface="仿宋_GB2312" charset="0"/>
                        <a:ea typeface="仿宋_GB2312" charset="0"/>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char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仿宋_GB2312" charset="0"/>
                          <a:cs typeface="仿宋_GB2312" charset="0"/>
                        </a:rPr>
                        <a:t>1</a:t>
                      </a:r>
                      <a:r>
                        <a:rPr lang="en-US" sz="1200" b="0">
                          <a:solidFill>
                            <a:srgbClr val="000000"/>
                          </a:solidFill>
                          <a:latin typeface="Times New Roman" panose="02020603050405020304" charset="0"/>
                          <a:cs typeface="Times New Roman" panose="02020603050405020304" charset="0"/>
                        </a:rPr>
                        <a:t>0</a:t>
                      </a:r>
                      <a:endParaRPr lang="en-US" altLang="en-US" sz="1200" b="0">
                        <a:solidFill>
                          <a:srgbClr val="000000"/>
                        </a:solidFill>
                        <a:latin typeface="Times New Roman" panose="02020603050405020304" charset="0"/>
                        <a:ea typeface="仿宋_GB2312"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仿宋_GB2312" charset="0"/>
                          <a:cs typeface="仿宋_GB2312" charset="0"/>
                        </a:rPr>
                        <a:t>是</a:t>
                      </a:r>
                      <a:endParaRPr lang="en-US" altLang="en-US" sz="1200" b="0">
                        <a:solidFill>
                          <a:srgbClr val="000000"/>
                        </a:solidFill>
                        <a:latin typeface="仿宋_GB2312" charset="0"/>
                        <a:ea typeface="仿宋_GB2312" charset="0"/>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6240">
                <a:tc>
                  <a:txBody>
                    <a:bodyPr/>
                    <a:lstStyle/>
                    <a:p>
                      <a:pPr indent="0" algn="ctr">
                        <a:buNone/>
                      </a:pPr>
                      <a:r>
                        <a:rPr lang="en-US" altLang="en-US" sz="1200" b="0">
                          <a:solidFill>
                            <a:srgbClr val="000000"/>
                          </a:solidFill>
                          <a:latin typeface="Times New Roman" panose="02020603050405020304" charset="0"/>
                          <a:ea typeface="Times New Roman" panose="02020603050405020304" charset="0"/>
                          <a:cs typeface="Times New Roman" panose="02020603050405020304" charset="0"/>
                        </a:rPr>
                        <a:t>Politics</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仿宋_GB2312" charset="0"/>
                          <a:cs typeface="仿宋_GB2312" charset="0"/>
                        </a:rPr>
                        <a:t>政治面貌</a:t>
                      </a:r>
                      <a:endParaRPr lang="en-US" altLang="en-US" sz="1200" b="0">
                        <a:solidFill>
                          <a:srgbClr val="000000"/>
                        </a:solidFill>
                        <a:latin typeface="仿宋_GB2312" charset="0"/>
                        <a:ea typeface="仿宋_GB2312" charset="0"/>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Set</a:t>
                      </a:r>
                      <a:r>
                        <a:rPr lang="en-US" sz="1200" b="0">
                          <a:solidFill>
                            <a:srgbClr val="000000"/>
                          </a:solidFill>
                          <a:latin typeface="仿宋_GB2312" charset="0"/>
                          <a:cs typeface="仿宋_GB2312" charset="0"/>
                        </a:rPr>
                        <a:t>('群众','党员','共青团员','其他'</a:t>
                      </a:r>
                      <a:r>
                        <a:rPr lang="en-US" sz="1200" b="0">
                          <a:solidFill>
                            <a:srgbClr val="000000"/>
                          </a:solidFill>
                          <a:latin typeface="Times New Roman" panose="02020603050405020304" charset="0"/>
                          <a:cs typeface="Times New Roman" panose="02020603050405020304" charset="0"/>
                        </a:rPr>
                        <a:t>)</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仿宋_GB2312" charset="0"/>
                          <a:cs typeface="仿宋_GB2312" charset="0"/>
                        </a:rPr>
                        <a:t>是</a:t>
                      </a:r>
                      <a:endParaRPr lang="en-US" altLang="en-US" sz="1200" b="0">
                        <a:solidFill>
                          <a:srgbClr val="000000"/>
                        </a:solidFill>
                        <a:latin typeface="仿宋_GB2312" charset="0"/>
                        <a:ea typeface="仿宋_GB2312" charset="0"/>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97485">
                <a:tc>
                  <a:txBody>
                    <a:bodyPr/>
                    <a:lstStyle/>
                    <a:p>
                      <a:pPr indent="0" algn="ctr">
                        <a:buNone/>
                      </a:pPr>
                      <a:r>
                        <a:rPr lang="en-US" sz="1200" b="0">
                          <a:solidFill>
                            <a:srgbClr val="000000"/>
                          </a:solidFill>
                          <a:latin typeface="Times New Roman" panose="02020603050405020304" charset="0"/>
                          <a:cs typeface="Times New Roman" panose="02020603050405020304" charset="0"/>
                        </a:rPr>
                        <a:t>Birth</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出生</a:t>
                      </a:r>
                      <a:r>
                        <a:rPr lang="en-US" sz="1200" b="0">
                          <a:solidFill>
                            <a:srgbClr val="000000"/>
                          </a:solidFill>
                          <a:latin typeface="仿宋_GB2312" charset="0"/>
                          <a:cs typeface="仿宋_GB2312" charset="0"/>
                        </a:rPr>
                        <a:t>日期</a:t>
                      </a:r>
                      <a:endParaRPr lang="en-US" altLang="en-US" sz="1200" b="0">
                        <a:solidFill>
                          <a:srgbClr val="000000"/>
                        </a:solidFill>
                        <a:latin typeface="仿宋_GB2312" charset="0"/>
                        <a:ea typeface="Times New Roman" panose="02020603050405020304" charset="0"/>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date</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是</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98120">
                <a:tc>
                  <a:txBody>
                    <a:bodyPr/>
                    <a:lstStyle/>
                    <a:p>
                      <a:pPr indent="0" algn="ctr">
                        <a:buNone/>
                      </a:pPr>
                      <a:r>
                        <a:rPr lang="en-US" sz="1200" b="0">
                          <a:solidFill>
                            <a:srgbClr val="000000"/>
                          </a:solidFill>
                          <a:latin typeface="Times New Roman" panose="02020603050405020304" charset="0"/>
                          <a:cs typeface="Times New Roman" panose="02020603050405020304" charset="0"/>
                        </a:rPr>
                        <a:t>ClassNo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班级编号</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int</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11</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外键，参照Class表的ClassNo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9086215" cy="425450"/>
          </a:xfrm>
        </p:spPr>
        <p:txBody>
          <a:bodyPr>
            <a:normAutofit fontScale="90000"/>
          </a:bodyPr>
          <a:lstStyle/>
          <a:p>
            <a:pPr lvl="0" algn="just"/>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学生信息系统的数据库</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详细</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设计</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28650" y="1153795"/>
            <a:ext cx="10515600" cy="5451475"/>
          </a:xfrm>
        </p:spPr>
        <p:txBody>
          <a:bodyPr>
            <a:normAutofit/>
          </a:bodyPr>
          <a:lstStyle/>
          <a:p>
            <a:pPr marL="0" indent="457200" fontAlgn="auto">
              <a:lnSpc>
                <a:spcPct val="150000"/>
              </a:lnSpc>
              <a:buNone/>
            </a:pPr>
            <a:r>
              <a:rPr lang="zh-CN" altLang="en-US" sz="2000" b="1">
                <a:solidFill>
                  <a:srgbClr val="FF0000"/>
                </a:solidFill>
              </a:rPr>
              <a:t>3.关系模式详细设计</a:t>
            </a:r>
          </a:p>
          <a:p>
            <a:pPr marL="0" indent="0" fontAlgn="auto">
              <a:lnSpc>
                <a:spcPct val="150000"/>
              </a:lnSpc>
              <a:buFont typeface="Wingdings" panose="05000000000000000000" charset="0"/>
              <a:buNone/>
            </a:pPr>
            <a:endParaRPr lang="zh-CN" altLang="en-US" sz="2000"/>
          </a:p>
        </p:txBody>
      </p:sp>
      <p:sp>
        <p:nvSpPr>
          <p:cNvPr id="8" name="文本框 7"/>
          <p:cNvSpPr txBox="1"/>
          <p:nvPr/>
        </p:nvSpPr>
        <p:spPr>
          <a:xfrm>
            <a:off x="628650" y="2012315"/>
            <a:ext cx="9603105" cy="368300"/>
          </a:xfrm>
          <a:prstGeom prst="rect">
            <a:avLst/>
          </a:prstGeom>
          <a:noFill/>
          <a:ln w="9525">
            <a:noFill/>
          </a:ln>
        </p:spPr>
        <p:txBody>
          <a:bodyPr wrap="square">
            <a:spAutoFit/>
          </a:bodyPr>
          <a:lstStyle/>
          <a:p>
            <a:pPr marL="266700" indent="-266700"/>
            <a:r>
              <a:rPr lang="en-US" b="0">
                <a:latin typeface="Wingdings" panose="05000000000000000000" charset="0"/>
                <a:ea typeface="等线" panose="02010600030101010101" charset="-122"/>
              </a:rPr>
              <a:t>Ø </a:t>
            </a:r>
            <a:r>
              <a:rPr lang="zh-CN" b="0">
                <a:ea typeface="等线" panose="02010600030101010101" charset="-122"/>
                <a:cs typeface="Times New Roman" panose="02020603050405020304" charset="0"/>
              </a:rPr>
              <a:t>Course（Cno，Cname，Credit,ClassHour）</a:t>
            </a:r>
            <a:endParaRPr lang="zh-CN" altLang="en-US" b="0">
              <a:ea typeface="等线" panose="02010600030101010101" charset="-122"/>
              <a:cs typeface="Times New Roman" panose="02020603050405020304" charset="0"/>
            </a:endParaRPr>
          </a:p>
        </p:txBody>
      </p:sp>
      <p:graphicFrame>
        <p:nvGraphicFramePr>
          <p:cNvPr id="9" name="表格 8"/>
          <p:cNvGraphicFramePr/>
          <p:nvPr>
            <p:custDataLst>
              <p:tags r:id="rId1"/>
            </p:custDataLst>
          </p:nvPr>
        </p:nvGraphicFramePr>
        <p:xfrm>
          <a:off x="628650" y="2380615"/>
          <a:ext cx="10713085" cy="1449705"/>
        </p:xfrm>
        <a:graphic>
          <a:graphicData uri="http://schemas.openxmlformats.org/drawingml/2006/table">
            <a:tbl>
              <a:tblPr/>
              <a:tblGrid>
                <a:gridCol w="1696085">
                  <a:extLst>
                    <a:ext uri="{9D8B030D-6E8A-4147-A177-3AD203B41FA5}">
                      <a16:colId xmlns:a16="http://schemas.microsoft.com/office/drawing/2014/main" val="20000"/>
                    </a:ext>
                  </a:extLst>
                </a:gridCol>
                <a:gridCol w="1701165">
                  <a:extLst>
                    <a:ext uri="{9D8B030D-6E8A-4147-A177-3AD203B41FA5}">
                      <a16:colId xmlns:a16="http://schemas.microsoft.com/office/drawing/2014/main" val="20001"/>
                    </a:ext>
                  </a:extLst>
                </a:gridCol>
                <a:gridCol w="2211705">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2000885">
                  <a:extLst>
                    <a:ext uri="{9D8B030D-6E8A-4147-A177-3AD203B41FA5}">
                      <a16:colId xmlns:a16="http://schemas.microsoft.com/office/drawing/2014/main" val="20004"/>
                    </a:ext>
                  </a:extLst>
                </a:gridCol>
                <a:gridCol w="1914525">
                  <a:extLst>
                    <a:ext uri="{9D8B030D-6E8A-4147-A177-3AD203B41FA5}">
                      <a16:colId xmlns:a16="http://schemas.microsoft.com/office/drawing/2014/main" val="20005"/>
                    </a:ext>
                  </a:extLst>
                </a:gridCol>
              </a:tblGrid>
              <a:tr h="207010">
                <a:tc>
                  <a:txBody>
                    <a:bodyPr/>
                    <a:lstStyle/>
                    <a:p>
                      <a:pPr indent="0" algn="ctr">
                        <a:buNone/>
                      </a:pPr>
                      <a:r>
                        <a:rPr lang="en-US" sz="1200" b="1">
                          <a:solidFill>
                            <a:srgbClr val="000000"/>
                          </a:solidFill>
                          <a:latin typeface="Times New Roman" panose="02020603050405020304" charset="0"/>
                          <a:cs typeface="Times New Roman" panose="02020603050405020304" charset="0"/>
                        </a:rPr>
                        <a:t>字段名</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字段说明</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数据类型</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长度</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是否为空</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约束</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010">
                <a:tc>
                  <a:txBody>
                    <a:bodyPr/>
                    <a:lstStyle/>
                    <a:p>
                      <a:pPr indent="0" algn="ctr">
                        <a:buNone/>
                      </a:pPr>
                      <a:r>
                        <a:rPr lang="en-US" sz="1200" b="0">
                          <a:solidFill>
                            <a:srgbClr val="000000"/>
                          </a:solidFill>
                          <a:latin typeface="Times New Roman" panose="02020603050405020304" charset="0"/>
                          <a:cs typeface="Times New Roman" panose="02020603050405020304" charset="0"/>
                        </a:rPr>
                        <a:t>Cno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课程编号</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int</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11</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主键，自增</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07010">
                <a:tc>
                  <a:txBody>
                    <a:bodyPr/>
                    <a:lstStyle/>
                    <a:p>
                      <a:pPr indent="0" algn="ctr">
                        <a:buNone/>
                      </a:pPr>
                      <a:r>
                        <a:rPr lang="en-US" sz="1200" b="0">
                          <a:solidFill>
                            <a:srgbClr val="000000"/>
                          </a:solidFill>
                          <a:latin typeface="Times New Roman" panose="02020603050405020304" charset="0"/>
                          <a:cs typeface="Times New Roman" panose="02020603050405020304" charset="0"/>
                        </a:rPr>
                        <a:t>Cname</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课程名称</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varchar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30</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4655">
                <a:tc>
                  <a:txBody>
                    <a:bodyPr/>
                    <a:lstStyle/>
                    <a:p>
                      <a:pPr indent="0" algn="ctr">
                        <a:buNone/>
                      </a:pPr>
                      <a:r>
                        <a:rPr lang="en-US" sz="1200" b="0">
                          <a:solidFill>
                            <a:srgbClr val="000000"/>
                          </a:solidFill>
                          <a:latin typeface="Times New Roman" panose="02020603050405020304" charset="0"/>
                          <a:cs typeface="Times New Roman" panose="02020603050405020304" charset="0"/>
                        </a:rPr>
                        <a:t>T</a:t>
                      </a:r>
                      <a:r>
                        <a:rPr lang="en-US" sz="1200" b="0">
                          <a:solidFill>
                            <a:srgbClr val="000000"/>
                          </a:solidFill>
                          <a:latin typeface="仿宋_GB2312" charset="0"/>
                          <a:cs typeface="仿宋_GB2312" charset="0"/>
                        </a:rPr>
                        <a:t>ype</a:t>
                      </a:r>
                      <a:endParaRPr lang="en-US" altLang="en-US" sz="1200" b="0">
                        <a:solidFill>
                          <a:srgbClr val="000000"/>
                        </a:solidFill>
                        <a:latin typeface="仿宋_GB2312" charset="0"/>
                        <a:ea typeface="Times New Roman" panose="02020603050405020304" charset="0"/>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仿宋_GB2312" charset="0"/>
                          <a:cs typeface="仿宋_GB2312" charset="0"/>
                        </a:rPr>
                        <a:t>课程类型</a:t>
                      </a:r>
                      <a:endParaRPr lang="en-US" altLang="en-US" sz="1200" b="0">
                        <a:solidFill>
                          <a:srgbClr val="000000"/>
                        </a:solidFill>
                        <a:latin typeface="仿宋_GB2312" charset="0"/>
                        <a:ea typeface="仿宋_GB2312" charset="0"/>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Set</a:t>
                      </a:r>
                      <a:r>
                        <a:rPr lang="en-US" sz="1200" b="0">
                          <a:solidFill>
                            <a:srgbClr val="000000"/>
                          </a:solidFill>
                          <a:latin typeface="仿宋_GB2312" charset="0"/>
                          <a:cs typeface="仿宋_GB2312" charset="0"/>
                        </a:rPr>
                        <a:t>('公共基础课','专业基础课','专业核心课'</a:t>
                      </a:r>
                      <a:r>
                        <a:rPr lang="en-US" sz="1200" b="0">
                          <a:solidFill>
                            <a:srgbClr val="000000"/>
                          </a:solidFill>
                          <a:latin typeface="Times New Roman" panose="02020603050405020304" charset="0"/>
                          <a:cs typeface="Times New Roman" panose="02020603050405020304" charset="0"/>
                        </a:rPr>
                        <a:t>)</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是</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07010">
                <a:tc>
                  <a:txBody>
                    <a:bodyPr/>
                    <a:lstStyle/>
                    <a:p>
                      <a:pPr indent="0" algn="ctr">
                        <a:buNone/>
                      </a:pPr>
                      <a:r>
                        <a:rPr lang="en-US" sz="1200" b="0">
                          <a:solidFill>
                            <a:srgbClr val="000000"/>
                          </a:solidFill>
                          <a:latin typeface="Times New Roman" panose="02020603050405020304" charset="0"/>
                          <a:cs typeface="Times New Roman" panose="02020603050405020304" charset="0"/>
                        </a:rPr>
                        <a:t>Credit</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课程学分</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D</a:t>
                      </a:r>
                      <a:r>
                        <a:rPr lang="en-US" sz="1200" b="0">
                          <a:solidFill>
                            <a:srgbClr val="000000"/>
                          </a:solidFill>
                          <a:latin typeface="仿宋_GB2312" charset="0"/>
                          <a:cs typeface="仿宋_GB2312" charset="0"/>
                        </a:rPr>
                        <a:t>ecimal</a:t>
                      </a:r>
                      <a:r>
                        <a:rPr lang="en-US" sz="1200" b="0">
                          <a:solidFill>
                            <a:srgbClr val="000000"/>
                          </a:solidFill>
                          <a:latin typeface="Times New Roman" panose="02020603050405020304" charset="0"/>
                          <a:cs typeface="Times New Roman" panose="02020603050405020304" charset="0"/>
                        </a:rPr>
                        <a:t>(4,1)</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是</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值大于0</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07010">
                <a:tc>
                  <a:txBody>
                    <a:bodyPr/>
                    <a:lstStyle/>
                    <a:p>
                      <a:pPr indent="0" algn="ctr">
                        <a:buNone/>
                      </a:pPr>
                      <a:r>
                        <a:rPr lang="en-US" sz="1200" b="0">
                          <a:solidFill>
                            <a:srgbClr val="000000"/>
                          </a:solidFill>
                          <a:latin typeface="Times New Roman" panose="02020603050405020304" charset="0"/>
                          <a:cs typeface="Times New Roman" panose="02020603050405020304" charset="0"/>
                        </a:rPr>
                        <a:t>ClassHour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课程学时</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tinyint</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是</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值大于0</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0" name="文本框 9"/>
          <p:cNvSpPr txBox="1"/>
          <p:nvPr/>
        </p:nvSpPr>
        <p:spPr>
          <a:xfrm>
            <a:off x="628650" y="3710305"/>
            <a:ext cx="9603105" cy="645160"/>
          </a:xfrm>
          <a:prstGeom prst="rect">
            <a:avLst/>
          </a:prstGeom>
          <a:noFill/>
          <a:ln w="9525">
            <a:noFill/>
          </a:ln>
        </p:spPr>
        <p:txBody>
          <a:bodyPr wrap="square">
            <a:spAutoFit/>
          </a:bodyPr>
          <a:lstStyle/>
          <a:p>
            <a:pPr marL="266700" indent="-266700"/>
            <a:endParaRPr lang="en-US" b="0">
              <a:latin typeface="Wingdings" panose="05000000000000000000" charset="0"/>
              <a:ea typeface="等线" panose="02010600030101010101" charset="-122"/>
            </a:endParaRPr>
          </a:p>
          <a:p>
            <a:pPr marL="266700" indent="-266700"/>
            <a:r>
              <a:rPr lang="en-US" b="0">
                <a:latin typeface="Wingdings" panose="05000000000000000000" charset="0"/>
                <a:ea typeface="等线" panose="02010600030101010101" charset="-122"/>
              </a:rPr>
              <a:t>Ø </a:t>
            </a:r>
            <a:r>
              <a:rPr lang="zh-CN" b="0">
                <a:ea typeface="等线" panose="02010600030101010101" charset="-122"/>
                <a:cs typeface="Times New Roman" panose="02020603050405020304" charset="0"/>
              </a:rPr>
              <a:t>Score（Sno，Cno，Uscore，EndScore）</a:t>
            </a:r>
            <a:endParaRPr lang="zh-CN" altLang="en-US" b="0">
              <a:ea typeface="等线" panose="02010600030101010101" charset="-122"/>
              <a:cs typeface="Times New Roman" panose="02020603050405020304" charset="0"/>
            </a:endParaRPr>
          </a:p>
        </p:txBody>
      </p:sp>
      <p:graphicFrame>
        <p:nvGraphicFramePr>
          <p:cNvPr id="11" name="表格 10"/>
          <p:cNvGraphicFramePr/>
          <p:nvPr>
            <p:custDataLst>
              <p:tags r:id="rId2"/>
            </p:custDataLst>
          </p:nvPr>
        </p:nvGraphicFramePr>
        <p:xfrm>
          <a:off x="628650" y="4355465"/>
          <a:ext cx="10653395" cy="1155700"/>
        </p:xfrm>
        <a:graphic>
          <a:graphicData uri="http://schemas.openxmlformats.org/drawingml/2006/table">
            <a:tbl>
              <a:tblPr/>
              <a:tblGrid>
                <a:gridCol w="1380490">
                  <a:extLst>
                    <a:ext uri="{9D8B030D-6E8A-4147-A177-3AD203B41FA5}">
                      <a16:colId xmlns:a16="http://schemas.microsoft.com/office/drawing/2014/main" val="20000"/>
                    </a:ext>
                  </a:extLst>
                </a:gridCol>
                <a:gridCol w="1506220">
                  <a:extLst>
                    <a:ext uri="{9D8B030D-6E8A-4147-A177-3AD203B41FA5}">
                      <a16:colId xmlns:a16="http://schemas.microsoft.com/office/drawing/2014/main" val="20001"/>
                    </a:ext>
                  </a:extLst>
                </a:gridCol>
                <a:gridCol w="1530985">
                  <a:extLst>
                    <a:ext uri="{9D8B030D-6E8A-4147-A177-3AD203B41FA5}">
                      <a16:colId xmlns:a16="http://schemas.microsoft.com/office/drawing/2014/main" val="20002"/>
                    </a:ext>
                  </a:extLst>
                </a:gridCol>
                <a:gridCol w="849630">
                  <a:extLst>
                    <a:ext uri="{9D8B030D-6E8A-4147-A177-3AD203B41FA5}">
                      <a16:colId xmlns:a16="http://schemas.microsoft.com/office/drawing/2014/main" val="20003"/>
                    </a:ext>
                  </a:extLst>
                </a:gridCol>
                <a:gridCol w="1362075">
                  <a:extLst>
                    <a:ext uri="{9D8B030D-6E8A-4147-A177-3AD203B41FA5}">
                      <a16:colId xmlns:a16="http://schemas.microsoft.com/office/drawing/2014/main" val="20004"/>
                    </a:ext>
                  </a:extLst>
                </a:gridCol>
                <a:gridCol w="4023995">
                  <a:extLst>
                    <a:ext uri="{9D8B030D-6E8A-4147-A177-3AD203B41FA5}">
                      <a16:colId xmlns:a16="http://schemas.microsoft.com/office/drawing/2014/main" val="20005"/>
                    </a:ext>
                  </a:extLst>
                </a:gridCol>
              </a:tblGrid>
              <a:tr h="231140">
                <a:tc>
                  <a:txBody>
                    <a:bodyPr/>
                    <a:lstStyle/>
                    <a:p>
                      <a:pPr indent="0" algn="ctr">
                        <a:buNone/>
                      </a:pPr>
                      <a:r>
                        <a:rPr lang="en-US" sz="1200" b="1">
                          <a:solidFill>
                            <a:srgbClr val="000000"/>
                          </a:solidFill>
                          <a:latin typeface="Times New Roman" panose="02020603050405020304" charset="0"/>
                          <a:cs typeface="Times New Roman" panose="02020603050405020304" charset="0"/>
                        </a:rPr>
                        <a:t>字段名</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字段说明</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数据类型</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长度</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是否为空</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solidFill>
                            <a:srgbClr val="000000"/>
                          </a:solidFill>
                          <a:latin typeface="Times New Roman" panose="02020603050405020304" charset="0"/>
                          <a:cs typeface="Times New Roman" panose="02020603050405020304" charset="0"/>
                        </a:rPr>
                        <a:t>约束</a:t>
                      </a:r>
                      <a:endParaRPr lang="en-US" altLang="en-US" sz="1200" b="1">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31140">
                <a:tc>
                  <a:txBody>
                    <a:bodyPr/>
                    <a:lstStyle/>
                    <a:p>
                      <a:pPr indent="0" algn="ctr">
                        <a:buNone/>
                      </a:pPr>
                      <a:r>
                        <a:rPr lang="en-US" sz="1200" b="0">
                          <a:solidFill>
                            <a:srgbClr val="000000"/>
                          </a:solidFill>
                          <a:latin typeface="Times New Roman" panose="02020603050405020304" charset="0"/>
                          <a:cs typeface="Times New Roman" panose="02020603050405020304" charset="0"/>
                        </a:rPr>
                        <a:t>Sno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学号</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char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15</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主属性，参照Student表的Sno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31140">
                <a:tc>
                  <a:txBody>
                    <a:bodyPr/>
                    <a:lstStyle/>
                    <a:p>
                      <a:pPr indent="0" algn="ctr">
                        <a:buNone/>
                      </a:pPr>
                      <a:r>
                        <a:rPr lang="en-US" sz="1200" b="0">
                          <a:solidFill>
                            <a:srgbClr val="000000"/>
                          </a:solidFill>
                          <a:latin typeface="Times New Roman" panose="02020603050405020304" charset="0"/>
                          <a:cs typeface="Times New Roman" panose="02020603050405020304" charset="0"/>
                        </a:rPr>
                        <a:t>Cno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课程编号</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int</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11</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主属性，参照Course表的 Cno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31140">
                <a:tc>
                  <a:txBody>
                    <a:bodyPr/>
                    <a:lstStyle/>
                    <a:p>
                      <a:pPr indent="0" algn="ctr">
                        <a:buNone/>
                      </a:pPr>
                      <a:r>
                        <a:rPr lang="en-US" sz="1200" b="0">
                          <a:solidFill>
                            <a:srgbClr val="000000"/>
                          </a:solidFill>
                          <a:latin typeface="Times New Roman" panose="02020603050405020304" charset="0"/>
                          <a:cs typeface="Times New Roman" panose="02020603050405020304" charset="0"/>
                        </a:rPr>
                        <a:t>Uscore</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平时成绩</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D</a:t>
                      </a:r>
                      <a:r>
                        <a:rPr lang="en-US" sz="1200" b="0">
                          <a:solidFill>
                            <a:srgbClr val="000000"/>
                          </a:solidFill>
                          <a:latin typeface="仿宋_GB2312" charset="0"/>
                          <a:cs typeface="仿宋_GB2312" charset="0"/>
                        </a:rPr>
                        <a:t>ecimal</a:t>
                      </a:r>
                      <a:r>
                        <a:rPr lang="en-US" sz="1200" b="0">
                          <a:solidFill>
                            <a:srgbClr val="000000"/>
                          </a:solidFill>
                          <a:latin typeface="Times New Roman" panose="02020603050405020304" charset="0"/>
                          <a:cs typeface="Times New Roman" panose="02020603050405020304" charset="0"/>
                        </a:rPr>
                        <a:t>(4,1)</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是</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值在0—100</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31140">
                <a:tc>
                  <a:txBody>
                    <a:bodyPr/>
                    <a:lstStyle/>
                    <a:p>
                      <a:pPr indent="0" algn="ctr">
                        <a:buNone/>
                      </a:pPr>
                      <a:r>
                        <a:rPr lang="en-US" sz="1200" b="0">
                          <a:solidFill>
                            <a:srgbClr val="000000"/>
                          </a:solidFill>
                          <a:latin typeface="Times New Roman" panose="02020603050405020304" charset="0"/>
                          <a:cs typeface="Times New Roman" panose="02020603050405020304" charset="0"/>
                        </a:rPr>
                        <a:t>EndScore</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期末成绩</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D</a:t>
                      </a:r>
                      <a:r>
                        <a:rPr lang="en-US" sz="1200" b="0">
                          <a:solidFill>
                            <a:srgbClr val="000000"/>
                          </a:solidFill>
                          <a:latin typeface="仿宋_GB2312" charset="0"/>
                          <a:cs typeface="仿宋_GB2312" charset="0"/>
                        </a:rPr>
                        <a:t>ecimal</a:t>
                      </a:r>
                      <a:r>
                        <a:rPr lang="en-US" sz="1200" b="0">
                          <a:solidFill>
                            <a:srgbClr val="000000"/>
                          </a:solidFill>
                          <a:latin typeface="Times New Roman" panose="02020603050405020304" charset="0"/>
                          <a:cs typeface="Times New Roman" panose="02020603050405020304" charset="0"/>
                        </a:rPr>
                        <a:t>(4,1)</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是</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Times New Roman" panose="02020603050405020304" charset="0"/>
                          <a:cs typeface="Times New Roman" panose="02020603050405020304" charset="0"/>
                        </a:rPr>
                        <a:t>值在0—100</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842914" cy="1719262"/>
          </a:xfrm>
        </p:spPr>
        <p:txBody>
          <a:bodyPr>
            <a:normAutofit/>
          </a:bodyPr>
          <a:lstStyle/>
          <a:p>
            <a:pPr>
              <a:lnSpc>
                <a:spcPct val="100000"/>
              </a:lnSpc>
            </a:pPr>
            <a:r>
              <a:rPr lang="zh-CN" altLang="en-US" sz="4800" dirty="0">
                <a:latin typeface="微软雅黑" panose="020B0503020204020204" pitchFamily="34" charset="-122"/>
                <a:ea typeface="微软雅黑" panose="020B0503020204020204" pitchFamily="34" charset="-122"/>
              </a:rPr>
              <a:t>任务</a:t>
            </a:r>
            <a:r>
              <a:rPr lang="en-US" altLang="zh-CN" sz="4800" dirty="0">
                <a:latin typeface="微软雅黑" panose="020B0503020204020204" pitchFamily="34" charset="-122"/>
                <a:ea typeface="微软雅黑" panose="020B0503020204020204" pitchFamily="34" charset="-122"/>
              </a:rPr>
              <a:t>2-2</a:t>
            </a:r>
            <a:r>
              <a:rPr lang="zh-CN" altLang="en-US" sz="4800" dirty="0">
                <a:latin typeface="微软雅黑" panose="020B0503020204020204" pitchFamily="34" charset="-122"/>
                <a:ea typeface="微软雅黑" panose="020B0503020204020204" pitchFamily="34" charset="-122"/>
              </a:rPr>
              <a:t>：</a:t>
            </a:r>
            <a:r>
              <a:rPr lang="en-US" altLang="zh-CN" sz="4800" dirty="0">
                <a:latin typeface="微软雅黑" panose="020B0503020204020204" pitchFamily="34" charset="-122"/>
                <a:ea typeface="微软雅黑" panose="020B0503020204020204" pitchFamily="34" charset="-122"/>
              </a:rPr>
              <a:t/>
            </a:r>
            <a:br>
              <a:rPr lang="en-US" altLang="zh-CN" sz="4800" dirty="0">
                <a:latin typeface="微软雅黑" panose="020B0503020204020204" pitchFamily="34" charset="-122"/>
                <a:ea typeface="微软雅黑" panose="020B0503020204020204" pitchFamily="34" charset="-122"/>
              </a:rPr>
            </a:br>
            <a:r>
              <a:rPr sz="4800">
                <a:latin typeface="微软雅黑" panose="020B0503020204020204" pitchFamily="34" charset="-122"/>
                <a:ea typeface="微软雅黑" panose="020B0503020204020204" pitchFamily="34" charset="-122"/>
              </a:rPr>
              <a:t>创建及管理学生信息数据库</a:t>
            </a:r>
          </a:p>
        </p:txBody>
      </p:sp>
      <p:sp>
        <p:nvSpPr>
          <p:cNvPr id="9" name="内容占位符 8"/>
          <p:cNvSpPr>
            <a:spLocks noGrp="1"/>
          </p:cNvSpPr>
          <p:nvPr>
            <p:ph type="body" idx="1"/>
          </p:nvPr>
        </p:nvSpPr>
        <p:spPr>
          <a:xfrm>
            <a:off x="831850" y="3527281"/>
            <a:ext cx="10515600" cy="2226974"/>
          </a:xfrm>
        </p:spPr>
        <p:txBody>
          <a:bodyPr>
            <a:normAutofit/>
          </a:bodyPr>
          <a:lstStyle/>
          <a:p>
            <a:pPr indent="504190">
              <a:lnSpc>
                <a:spcPct val="160000"/>
              </a:lnSpc>
              <a:spcAft>
                <a:spcPts val="600"/>
              </a:spcAft>
            </a:pPr>
            <a:r>
              <a:rPr sz="2000" dirty="0">
                <a:latin typeface="+mn-ea"/>
              </a:rPr>
              <a:t>项目组进行学生信息系统设计后，正式进行数据库开发。开发人员将在MySQL数据库管理系统支持下创建和维护学生信息数据库</a:t>
            </a:r>
            <a:r>
              <a:rPr lang="zh-CN" altLang="en-US" sz="2000" dirty="0">
                <a:latin typeface="+mn-ea"/>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sz="2000" dirty="0"/>
              <a:t>项目组进行学生信息系统设计后，正式进行数据库开发。开发人员将在MySQL数据库管理系统支持下创建和维护学生信息数据库。</a:t>
            </a:r>
          </a:p>
          <a:p>
            <a:pPr marL="0" indent="457200" fontAlgn="auto">
              <a:lnSpc>
                <a:spcPct val="150000"/>
              </a:lnSpc>
              <a:buNone/>
            </a:pPr>
            <a:r>
              <a:rPr sz="2000" dirty="0"/>
              <a:t>MySQL安装好后，首先需要创建数据库，这是使用MySQL各种功能的前提。启动并连接好MySQL服务，即可对MySQL数据库进行操作。</a:t>
            </a:r>
          </a:p>
        </p:txBody>
      </p:sp>
      <p:grpSp>
        <p:nvGrpSpPr>
          <p:cNvPr id="450" name="组合 9"/>
          <p:cNvGrpSpPr/>
          <p:nvPr/>
        </p:nvGrpSpPr>
        <p:grpSpPr>
          <a:xfrm>
            <a:off x="1139189" y="3819334"/>
            <a:ext cx="1764665" cy="2244725"/>
            <a:chOff x="-53788" y="90487"/>
            <a:chExt cx="2330704" cy="3720743"/>
          </a:xfrm>
        </p:grpSpPr>
        <p:pic>
          <p:nvPicPr>
            <p:cNvPr id="451" name="立方体 3"/>
            <p:cNvPicPr>
              <a:picLocks noChangeArrowheads="1"/>
            </p:cNvPicPr>
            <p:nvPr>
              <p:custDataLst>
                <p:tags r:id="rId2"/>
              </p:custDataLst>
            </p:nvPr>
          </p:nvPicPr>
          <p:blipFill>
            <a:blip r:embed="rId9" cstate="print">
              <a:extLst>
                <a:ext uri="{28A0092B-C50C-407E-A947-70E740481C1C}">
                  <a14:useLocalDpi xmlns:a14="http://schemas.microsoft.com/office/drawing/2010/main" val="0"/>
                </a:ext>
              </a:extLst>
            </a:blip>
            <a:srcRect/>
            <a:stretch>
              <a:fillRect/>
            </a:stretch>
          </p:blipFill>
          <p:spPr>
            <a:xfrm>
              <a:off x="-53788" y="109581"/>
              <a:ext cx="2330704" cy="3701649"/>
            </a:xfrm>
            <a:prstGeom prst="rect">
              <a:avLst/>
            </a:prstGeom>
            <a:noFill/>
            <a:ln>
              <a:noFill/>
            </a:ln>
          </p:spPr>
        </p:pic>
        <p:sp>
          <p:nvSpPr>
            <p:cNvPr id="452" name="圆柱形 4"/>
            <p:cNvSpPr>
              <a:spLocks noChangeArrowheads="1"/>
            </p:cNvSpPr>
            <p:nvPr>
              <p:custDataLst>
                <p:tags r:id="rId3"/>
              </p:custDataLst>
            </p:nvPr>
          </p:nvSpPr>
          <p:spPr bwMode="auto">
            <a:xfrm>
              <a:off x="288032" y="792088"/>
              <a:ext cx="1224136" cy="720080"/>
            </a:xfrm>
            <a:prstGeom prst="can">
              <a:avLst>
                <a:gd name="adj" fmla="val 25000"/>
              </a:avLst>
            </a:prstGeom>
            <a:solidFill>
              <a:srgbClr val="4472C4"/>
            </a:solidFill>
            <a:ln w="25400">
              <a:solidFill>
                <a:srgbClr val="AEB89A"/>
              </a:solidFill>
              <a:round/>
            </a:ln>
          </p:spPr>
          <p:txBody>
            <a:bodyPr anchor="ctr"/>
            <a:lstStyle/>
            <a:p>
              <a:pPr algn="ctr"/>
              <a:r>
                <a:rPr lang="en-US" altLang="zh-CN" sz="800" kern="1200">
                  <a:solidFill>
                    <a:srgbClr val="FFFFFF"/>
                  </a:solidFill>
                  <a:latin typeface="等线" panose="02010600030101010101" charset="-122"/>
                  <a:ea typeface="等线" panose="02010600030101010101" charset="-122"/>
                  <a:cs typeface="Times New Roman" panose="02020603050405020304"/>
                  <a:sym typeface="Times New Roman" panose="02020603050405020304"/>
                </a:rPr>
                <a:t>学生信息库</a:t>
              </a:r>
            </a:p>
          </p:txBody>
        </p:sp>
        <p:sp>
          <p:nvSpPr>
            <p:cNvPr id="453" name="圆柱形 5"/>
            <p:cNvSpPr>
              <a:spLocks noChangeArrowheads="1"/>
            </p:cNvSpPr>
            <p:nvPr>
              <p:custDataLst>
                <p:tags r:id="rId4"/>
              </p:custDataLst>
            </p:nvPr>
          </p:nvSpPr>
          <p:spPr bwMode="auto">
            <a:xfrm>
              <a:off x="288032" y="1512168"/>
              <a:ext cx="1224136" cy="720080"/>
            </a:xfrm>
            <a:prstGeom prst="can">
              <a:avLst>
                <a:gd name="adj" fmla="val 25000"/>
              </a:avLst>
            </a:prstGeom>
            <a:solidFill>
              <a:srgbClr val="4472C4"/>
            </a:solidFill>
            <a:ln w="25400">
              <a:solidFill>
                <a:srgbClr val="AEB89A"/>
              </a:solidFill>
              <a:round/>
            </a:ln>
          </p:spPr>
          <p:txBody>
            <a:bodyPr anchor="ctr"/>
            <a:lstStyle/>
            <a:p>
              <a:pPr algn="ctr"/>
              <a:r>
                <a:rPr lang="en-US" altLang="zh-CN" sz="800" kern="1200">
                  <a:solidFill>
                    <a:srgbClr val="FFFFFF"/>
                  </a:solidFill>
                  <a:latin typeface="等线" panose="02010600030101010101" charset="-122"/>
                  <a:ea typeface="等线" panose="02010600030101010101" charset="-122"/>
                  <a:cs typeface="Times New Roman" panose="02020603050405020304"/>
                  <a:sym typeface="Times New Roman" panose="02020603050405020304"/>
                </a:rPr>
                <a:t>图书管库</a:t>
              </a:r>
            </a:p>
          </p:txBody>
        </p:sp>
        <p:sp>
          <p:nvSpPr>
            <p:cNvPr id="454" name="圆柱形 6"/>
            <p:cNvSpPr>
              <a:spLocks noChangeArrowheads="1"/>
            </p:cNvSpPr>
            <p:nvPr>
              <p:custDataLst>
                <p:tags r:id="rId5"/>
              </p:custDataLst>
            </p:nvPr>
          </p:nvSpPr>
          <p:spPr bwMode="auto">
            <a:xfrm>
              <a:off x="288032" y="2232248"/>
              <a:ext cx="1224136" cy="720080"/>
            </a:xfrm>
            <a:prstGeom prst="can">
              <a:avLst>
                <a:gd name="adj" fmla="val 25000"/>
              </a:avLst>
            </a:prstGeom>
            <a:solidFill>
              <a:srgbClr val="4472C4"/>
            </a:solidFill>
            <a:ln w="25400">
              <a:solidFill>
                <a:srgbClr val="AEB89A"/>
              </a:solidFill>
              <a:round/>
            </a:ln>
          </p:spPr>
          <p:txBody>
            <a:bodyPr anchor="ctr"/>
            <a:lstStyle/>
            <a:p>
              <a:pPr algn="ctr"/>
              <a:r>
                <a:rPr lang="en-US" altLang="zh-CN" sz="800" kern="1200">
                  <a:solidFill>
                    <a:srgbClr val="FFFFFF"/>
                  </a:solidFill>
                  <a:latin typeface="等线" panose="02010600030101010101" charset="-122"/>
                  <a:ea typeface="等线" panose="02010600030101010101" charset="-122"/>
                  <a:cs typeface="Times New Roman" panose="02020603050405020304"/>
                  <a:sym typeface="Times New Roman" panose="02020603050405020304"/>
                </a:rPr>
                <a:t>商场管理库</a:t>
              </a:r>
            </a:p>
          </p:txBody>
        </p:sp>
        <p:sp>
          <p:nvSpPr>
            <p:cNvPr id="455" name="圆柱形 7"/>
            <p:cNvSpPr>
              <a:spLocks noChangeArrowheads="1"/>
            </p:cNvSpPr>
            <p:nvPr>
              <p:custDataLst>
                <p:tags r:id="rId6"/>
              </p:custDataLst>
            </p:nvPr>
          </p:nvSpPr>
          <p:spPr bwMode="auto">
            <a:xfrm>
              <a:off x="288032" y="2952328"/>
              <a:ext cx="1224136" cy="720080"/>
            </a:xfrm>
            <a:prstGeom prst="can">
              <a:avLst>
                <a:gd name="adj" fmla="val 25000"/>
              </a:avLst>
            </a:prstGeom>
            <a:solidFill>
              <a:srgbClr val="4472C4"/>
            </a:solidFill>
            <a:ln w="25400">
              <a:solidFill>
                <a:srgbClr val="AEB89A"/>
              </a:solidFill>
              <a:round/>
            </a:ln>
          </p:spPr>
          <p:txBody>
            <a:bodyPr anchor="ctr"/>
            <a:lstStyle/>
            <a:p>
              <a:pPr algn="ctr"/>
              <a:r>
                <a:rPr lang="en-US" altLang="zh-CN" sz="800" kern="1200">
                  <a:solidFill>
                    <a:srgbClr val="FFFFFF"/>
                  </a:solidFill>
                  <a:latin typeface="等线" panose="02010600030101010101" charset="-122"/>
                  <a:ea typeface="等线" panose="02010600030101010101" charset="-122"/>
                  <a:cs typeface="Times New Roman" panose="02020603050405020304"/>
                  <a:sym typeface="Times New Roman" panose="02020603050405020304"/>
                </a:rPr>
                <a:t>……….库</a:t>
              </a:r>
            </a:p>
          </p:txBody>
        </p:sp>
        <p:sp>
          <p:nvSpPr>
            <p:cNvPr id="456" name="矩形 456"/>
            <p:cNvSpPr>
              <a:spLocks noChangeArrowheads="1"/>
            </p:cNvSpPr>
            <p:nvPr>
              <p:custDataLst>
                <p:tags r:id="rId7"/>
              </p:custDataLst>
            </p:nvPr>
          </p:nvSpPr>
          <p:spPr bwMode="auto">
            <a:xfrm>
              <a:off x="111780" y="90487"/>
              <a:ext cx="2016224" cy="648073"/>
            </a:xfrm>
            <a:prstGeom prst="rect">
              <a:avLst/>
            </a:prstGeom>
            <a:noFill/>
            <a:ln>
              <a:noFill/>
            </a:ln>
          </p:spPr>
          <p:txBody>
            <a:bodyPr anchor="ctr"/>
            <a:lstStyle/>
            <a:p>
              <a:pPr algn="ctr"/>
              <a:r>
                <a:rPr lang="en-US" altLang="zh-CN" sz="1100" b="1" kern="1200">
                  <a:solidFill>
                    <a:srgbClr val="000000"/>
                  </a:solidFill>
                  <a:latin typeface="等线" panose="02010600030101010101" charset="-122"/>
                  <a:ea typeface="等线" panose="02010600030101010101" charset="-122"/>
                  <a:cs typeface="Times New Roman" panose="02020603050405020304"/>
                  <a:sym typeface="Times New Roman" panose="02020603050405020304"/>
                </a:rPr>
                <a:t>MySQL服务器</a:t>
              </a:r>
            </a:p>
          </p:txBody>
        </p:sp>
      </p:grpSp>
      <p:sp>
        <p:nvSpPr>
          <p:cNvPr id="449" name="文本框 2"/>
          <p:cNvSpPr txBox="1">
            <a:spLocks noChangeArrowheads="1"/>
          </p:cNvSpPr>
          <p:nvPr>
            <p:custDataLst>
              <p:tags r:id="rId1"/>
            </p:custDataLst>
          </p:nvPr>
        </p:nvSpPr>
        <p:spPr bwMode="auto">
          <a:xfrm>
            <a:off x="3038483" y="3898493"/>
            <a:ext cx="7045796" cy="1948180"/>
          </a:xfrm>
          <a:prstGeom prst="rect">
            <a:avLst/>
          </a:prstGeom>
          <a:solidFill>
            <a:srgbClr val="FFFFFF"/>
          </a:solidFill>
          <a:ln w="9525">
            <a:solidFill>
              <a:srgbClr val="000000"/>
            </a:solidFill>
            <a:miter lim="800000"/>
          </a:ln>
        </p:spPr>
        <p:txBody>
          <a:bodyPr rot="0" vert="horz" wrap="square" lIns="91440" tIns="45720" rIns="91440" bIns="45720" anchor="t" anchorCtr="0">
            <a:noAutofit/>
          </a:bodyPr>
          <a:lstStyle/>
          <a:p>
            <a:pPr marL="342900" lvl="0" indent="-342900" algn="just">
              <a:spcBef>
                <a:spcPts val="600"/>
              </a:spcBef>
              <a:buFont typeface="Wingdings" panose="05000000000000000000" charset="0"/>
              <a:buChar char="Ø"/>
            </a:pPr>
            <a:r>
              <a:rPr lang="en-US" altLang="zh-CN" sz="1400" kern="100">
                <a:latin typeface="等线" panose="02010600030101010101" charset="-122"/>
                <a:ea typeface="等线" panose="02010600030101010101" charset="-122"/>
                <a:cs typeface="Times New Roman" panose="02020603050405020304"/>
                <a:sym typeface="Times New Roman" panose="02020603050405020304"/>
              </a:rPr>
              <a:t>在数据库服务器中可以存储</a:t>
            </a:r>
            <a:r>
              <a:rPr lang="en-US" altLang="zh-CN" sz="1400" kern="100">
                <a:solidFill>
                  <a:srgbClr val="FF0000"/>
                </a:solidFill>
                <a:latin typeface="等线" panose="02010600030101010101" charset="-122"/>
                <a:ea typeface="等线" panose="02010600030101010101" charset="-122"/>
                <a:cs typeface="Times New Roman" panose="02020603050405020304"/>
                <a:sym typeface="Times New Roman" panose="02020603050405020304"/>
              </a:rPr>
              <a:t>多个数据库文件</a:t>
            </a:r>
            <a:r>
              <a:rPr lang="en-US" altLang="zh-CN" sz="1400" kern="100">
                <a:latin typeface="等线" panose="02010600030101010101" charset="-122"/>
                <a:ea typeface="等线" panose="02010600030101010101" charset="-122"/>
                <a:cs typeface="Times New Roman" panose="02020603050405020304"/>
                <a:sym typeface="Times New Roman" panose="02020603050405020304"/>
              </a:rPr>
              <a:t>，所以建立数据库时要设定数据库的文件名，每个数据库有惟一的数据库文件名作为与其它数据库区别的标识。</a:t>
            </a:r>
          </a:p>
          <a:p>
            <a:pPr marL="342900" lvl="0" indent="-342900" algn="just">
              <a:spcBef>
                <a:spcPts val="600"/>
              </a:spcBef>
              <a:buFont typeface="Wingdings" panose="05000000000000000000" charset="0"/>
              <a:buChar char="Ø"/>
            </a:pPr>
            <a:r>
              <a:rPr lang="en-US" altLang="zh-CN" sz="1400" kern="100">
                <a:latin typeface="等线" panose="02010600030101010101" charset="-122"/>
                <a:ea typeface="等线" panose="02010600030101010101" charset="-122"/>
                <a:cs typeface="Times New Roman" panose="02020603050405020304"/>
                <a:sym typeface="Times New Roman" panose="02020603050405020304"/>
              </a:rPr>
              <a:t>数据库文件： 数据库是由相关数据表组成，一个数据库包括多个数据表。数据库文件用于记录数据库中数据表构成的信息。</a:t>
            </a:r>
          </a:p>
          <a:p>
            <a:pPr marL="342900" lvl="0" indent="-342900" algn="just">
              <a:spcBef>
                <a:spcPts val="600"/>
              </a:spcBef>
              <a:buFont typeface="Wingdings" panose="05000000000000000000" charset="0"/>
              <a:buChar char="Ø"/>
            </a:pPr>
            <a:r>
              <a:rPr lang="en-US" altLang="zh-CN" sz="1400" kern="100">
                <a:latin typeface="等线" panose="02010600030101010101" charset="-122"/>
                <a:ea typeface="等线" panose="02010600030101010101" charset="-122"/>
                <a:cs typeface="Times New Roman" panose="02020603050405020304"/>
                <a:sym typeface="Times New Roman" panose="02020603050405020304"/>
              </a:rPr>
              <a:t>数据库只能由得到授权的用户访问，这样保证了数据库的安全。</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lang="zh-CN" altLang="en-US" b="1" dirty="0" smtClean="0">
                <a:solidFill>
                  <a:srgbClr val="00B0F0"/>
                </a:solidFill>
              </a:rPr>
              <a:t>一、</a:t>
            </a:r>
            <a:r>
              <a:rPr b="1" dirty="0" err="1" smtClean="0">
                <a:solidFill>
                  <a:srgbClr val="00B0F0"/>
                </a:solidFill>
              </a:rPr>
              <a:t>SQL</a:t>
            </a:r>
            <a:r>
              <a:rPr b="1" dirty="0" err="1">
                <a:solidFill>
                  <a:srgbClr val="00B0F0"/>
                </a:solidFill>
              </a:rPr>
              <a:t>语句分类</a:t>
            </a:r>
            <a:endParaRPr b="1" dirty="0">
              <a:solidFill>
                <a:srgbClr val="00B0F0"/>
              </a:solidFill>
            </a:endParaRPr>
          </a:p>
          <a:p>
            <a:pPr marL="0" indent="457200" fontAlgn="auto">
              <a:lnSpc>
                <a:spcPct val="150000"/>
              </a:lnSpc>
              <a:buNone/>
            </a:pPr>
            <a:r>
              <a:rPr sz="2000" dirty="0"/>
              <a:t>SQL全称叫做结构化查询语言，英文全称为Structured Query Language，SQL用来和关系数据库打交道，完成和数据库的通信，SQL是一套标准，但是每一个数据库都有自己的特性，当使用这个数据库特性相关的功能，这时SQL语句可能就不是标准了，但是百分之九十以上的SQL都是通用的。</a:t>
            </a:r>
          </a:p>
          <a:p>
            <a:pPr marL="0" indent="457200" fontAlgn="auto">
              <a:lnSpc>
                <a:spcPct val="150000"/>
              </a:lnSpc>
              <a:buNone/>
            </a:pPr>
            <a:r>
              <a:rPr sz="2000" dirty="0"/>
              <a:t>SQL语言共分为五大类：数据查询语言DQL，数据操纵语言DML，数据定义语言DDL，数据控制语言DCL、事务控制语言TCL。</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492125" y="965835"/>
            <a:ext cx="11268075" cy="5826125"/>
          </a:xfrm>
        </p:spPr>
        <p:txBody>
          <a:bodyPr>
            <a:noAutofit/>
          </a:bodyPr>
          <a:lstStyle/>
          <a:p>
            <a:pPr fontAlgn="auto">
              <a:lnSpc>
                <a:spcPct val="150000"/>
              </a:lnSpc>
              <a:buFont typeface="Wingdings" panose="05000000000000000000" charset="0"/>
              <a:buChar char="l"/>
            </a:pPr>
            <a:r>
              <a:rPr lang="zh-CN" altLang="en-US" sz="1600" b="1">
                <a:solidFill>
                  <a:srgbClr val="FF0000"/>
                </a:solidFill>
                <a:sym typeface="+mn-ea"/>
              </a:rPr>
              <a:t>数据库查询语言（DQL）</a:t>
            </a:r>
            <a:endParaRPr lang="zh-CN" altLang="en-US" sz="1600" b="1">
              <a:solidFill>
                <a:srgbClr val="FF0000"/>
              </a:solidFill>
            </a:endParaRPr>
          </a:p>
          <a:p>
            <a:pPr marL="0" indent="0" fontAlgn="auto">
              <a:lnSpc>
                <a:spcPct val="100000"/>
              </a:lnSpc>
              <a:buNone/>
            </a:pPr>
            <a:r>
              <a:rPr lang="zh-CN" altLang="en-US" sz="1600">
                <a:sym typeface="+mn-ea"/>
              </a:rPr>
              <a:t>数据查询语言DQL基本结构是由SELECT子句，FROM子句，WHERE 子句组成的查询块，简称DQL，Data Query Language。代表关键字为select。</a:t>
            </a:r>
            <a:endParaRPr lang="zh-CN" altLang="en-US" sz="1600"/>
          </a:p>
          <a:p>
            <a:pPr fontAlgn="auto">
              <a:lnSpc>
                <a:spcPct val="100000"/>
              </a:lnSpc>
              <a:buFont typeface="Wingdings" panose="05000000000000000000" charset="0"/>
              <a:buChar char="l"/>
            </a:pPr>
            <a:r>
              <a:rPr lang="zh-CN" altLang="en-US" sz="1600" b="1">
                <a:solidFill>
                  <a:srgbClr val="FF0000"/>
                </a:solidFill>
                <a:sym typeface="+mn-ea"/>
              </a:rPr>
              <a:t>数据库操作语言（DML）</a:t>
            </a:r>
            <a:endParaRPr lang="zh-CN" altLang="en-US" sz="1600" b="1">
              <a:solidFill>
                <a:srgbClr val="FF0000"/>
              </a:solidFill>
            </a:endParaRPr>
          </a:p>
          <a:p>
            <a:pPr marL="0" indent="0" fontAlgn="auto">
              <a:lnSpc>
                <a:spcPct val="100000"/>
              </a:lnSpc>
              <a:buNone/>
            </a:pPr>
            <a:r>
              <a:rPr lang="zh-CN" altLang="en-US" sz="1600">
                <a:sym typeface="+mn-ea"/>
              </a:rPr>
              <a:t>用户通过它可以实现对数据库的基本操作。简称DML，Data Manipulation Language。代表关键字为insert、delete 、update。</a:t>
            </a:r>
            <a:endParaRPr lang="zh-CN" altLang="en-US" sz="1600"/>
          </a:p>
          <a:p>
            <a:pPr fontAlgn="auto">
              <a:lnSpc>
                <a:spcPct val="100000"/>
              </a:lnSpc>
              <a:buFont typeface="Wingdings" panose="05000000000000000000" charset="0"/>
              <a:buChar char="l"/>
            </a:pPr>
            <a:r>
              <a:rPr lang="zh-CN" altLang="en-US" sz="1600" b="1">
                <a:solidFill>
                  <a:srgbClr val="FF0000"/>
                </a:solidFill>
                <a:sym typeface="+mn-ea"/>
              </a:rPr>
              <a:t>数据库定义语言（DDL）</a:t>
            </a:r>
            <a:endParaRPr lang="zh-CN" altLang="en-US" sz="1600" b="1">
              <a:solidFill>
                <a:srgbClr val="FF0000"/>
              </a:solidFill>
            </a:endParaRPr>
          </a:p>
          <a:p>
            <a:pPr marL="0" indent="0" fontAlgn="auto">
              <a:lnSpc>
                <a:spcPct val="100000"/>
              </a:lnSpc>
              <a:buFont typeface="Wingdings" panose="05000000000000000000" charset="0"/>
              <a:buNone/>
            </a:pPr>
            <a:r>
              <a:rPr lang="zh-CN" altLang="en-US" sz="1600">
                <a:sym typeface="+mn-ea"/>
              </a:rPr>
              <a:t>数据定义语言DDL用来创建数据库中的各种对象，创建、删除、修改表的结构，比如表、视图、索引、同义词、聚簇等，简称DDL，Data Denifition Language。代表关键字为create、drop、alter。和DML相比，DML是修改数据库表中的数据，而 DDL 是修改数据中表的结构。</a:t>
            </a:r>
            <a:endParaRPr lang="zh-CN" altLang="en-US" sz="1600"/>
          </a:p>
          <a:p>
            <a:pPr fontAlgn="auto">
              <a:lnSpc>
                <a:spcPct val="100000"/>
              </a:lnSpc>
              <a:buFont typeface="Wingdings" panose="05000000000000000000" charset="0"/>
              <a:buChar char="l"/>
            </a:pPr>
            <a:r>
              <a:rPr lang="zh-CN" altLang="en-US" sz="1600" b="1">
                <a:solidFill>
                  <a:srgbClr val="FF0000"/>
                </a:solidFill>
                <a:sym typeface="+mn-ea"/>
              </a:rPr>
              <a:t>事务控制语言（TCL）</a:t>
            </a:r>
            <a:endParaRPr lang="zh-CN" altLang="en-US" sz="1600" b="1">
              <a:solidFill>
                <a:srgbClr val="FF0000"/>
              </a:solidFill>
            </a:endParaRPr>
          </a:p>
          <a:p>
            <a:pPr marL="0" indent="0" fontAlgn="auto">
              <a:lnSpc>
                <a:spcPct val="100000"/>
              </a:lnSpc>
              <a:buFont typeface="Wingdings" panose="05000000000000000000" charset="0"/>
              <a:buNone/>
            </a:pPr>
            <a:r>
              <a:rPr lang="zh-CN" altLang="en-US" sz="1600">
                <a:sym typeface="+mn-ea"/>
              </a:rPr>
              <a:t>TCL经常被用于快速原型开发、脚本编程、GUI和测试等方面，简称：TCL，Trasactional Control Languag。代表关键字为commit、rollback。</a:t>
            </a:r>
            <a:endParaRPr lang="zh-CN" altLang="en-US" sz="1600"/>
          </a:p>
          <a:p>
            <a:pPr fontAlgn="auto">
              <a:lnSpc>
                <a:spcPct val="100000"/>
              </a:lnSpc>
              <a:buFont typeface="Wingdings" panose="05000000000000000000" charset="0"/>
              <a:buChar char="l"/>
            </a:pPr>
            <a:r>
              <a:rPr lang="zh-CN" altLang="en-US" sz="1600" b="1">
                <a:solidFill>
                  <a:srgbClr val="FF0000"/>
                </a:solidFill>
                <a:sym typeface="+mn-ea"/>
              </a:rPr>
              <a:t>数据控制语言（DCL）</a:t>
            </a:r>
            <a:endParaRPr lang="zh-CN" altLang="en-US" sz="1600" b="1">
              <a:solidFill>
                <a:srgbClr val="FF0000"/>
              </a:solidFill>
            </a:endParaRPr>
          </a:p>
          <a:p>
            <a:pPr marL="0" indent="0" fontAlgn="auto">
              <a:lnSpc>
                <a:spcPct val="100000"/>
              </a:lnSpc>
              <a:buFont typeface="Wingdings" panose="05000000000000000000" charset="0"/>
              <a:buNone/>
            </a:pPr>
            <a:r>
              <a:rPr lang="zh-CN" altLang="en-US" sz="1600">
                <a:sym typeface="+mn-ea"/>
              </a:rPr>
              <a:t>数据控制语言DCL用来授予或回收访问数据库的某种特权，并控制数据库操纵事务发生的时间及效果，对数据库实行监视等。简称：DCL，Data Control Language。代表关键字为grant、revoke。</a:t>
            </a:r>
            <a:endParaRPr lang="zh-CN" altLang="en-US" sz="1600" dirty="0">
              <a:sym typeface="+mn-ea"/>
            </a:endParaRP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lang="zh-CN" altLang="en-US" b="1" dirty="0">
                <a:solidFill>
                  <a:srgbClr val="00B0F0"/>
                </a:solidFill>
              </a:rPr>
              <a:t>二</a:t>
            </a:r>
            <a:r>
              <a:rPr lang="zh-CN" altLang="en-US" b="1" dirty="0" smtClean="0">
                <a:solidFill>
                  <a:srgbClr val="00B0F0"/>
                </a:solidFill>
              </a:rPr>
              <a:t>、创建</a:t>
            </a:r>
            <a:r>
              <a:rPr lang="zh-CN" altLang="en-US" b="1" dirty="0">
                <a:solidFill>
                  <a:srgbClr val="00B0F0"/>
                </a:solidFill>
              </a:rPr>
              <a:t>数据库</a:t>
            </a:r>
            <a:r>
              <a:rPr lang="zh-CN" altLang="en-US" b="1" dirty="0" smtClean="0">
                <a:solidFill>
                  <a:srgbClr val="00B0F0"/>
                </a:solidFill>
              </a:rPr>
              <a:t>语法</a:t>
            </a:r>
            <a:endParaRPr lang="en-US" altLang="zh-CN" b="1" dirty="0" smtClean="0">
              <a:solidFill>
                <a:srgbClr val="00B0F0"/>
              </a:solidFill>
            </a:endParaRPr>
          </a:p>
          <a:p>
            <a:pPr marL="0" indent="457200" fontAlgn="auto">
              <a:lnSpc>
                <a:spcPct val="150000"/>
              </a:lnSpc>
              <a:buNone/>
            </a:pPr>
            <a:r>
              <a:rPr lang="zh-CN" altLang="en-US" sz="2000" dirty="0"/>
              <a:t>数据库可以看作是一个专门存储数据对象的容器，这里的数据对象包括表、视图、触发器、存储过程等，其中表是最基本的数据对象。在 MySQL 数据库中创建数据对象之前，先要创建好</a:t>
            </a:r>
            <a:r>
              <a:rPr lang="zh-CN" altLang="en-US" sz="2000" dirty="0" smtClean="0"/>
              <a:t>数据库</a:t>
            </a:r>
            <a:r>
              <a:rPr sz="2000" dirty="0" smtClean="0"/>
              <a:t>。</a:t>
            </a:r>
            <a:endParaRPr lang="en-US" sz="2000" dirty="0" smtClean="0"/>
          </a:p>
          <a:p>
            <a:pPr marL="0" indent="457200" fontAlgn="auto">
              <a:lnSpc>
                <a:spcPct val="150000"/>
              </a:lnSpc>
              <a:buNone/>
            </a:pPr>
            <a:endParaRPr sz="2000" dirty="0"/>
          </a:p>
        </p:txBody>
      </p:sp>
      <p:grpSp>
        <p:nvGrpSpPr>
          <p:cNvPr id="7" name="组合 457"/>
          <p:cNvGrpSpPr/>
          <p:nvPr/>
        </p:nvGrpSpPr>
        <p:grpSpPr>
          <a:xfrm>
            <a:off x="748357" y="3752136"/>
            <a:ext cx="7054850" cy="1259459"/>
            <a:chOff x="0" y="1"/>
            <a:chExt cx="5248275" cy="776055"/>
          </a:xfrm>
        </p:grpSpPr>
        <p:sp>
          <p:nvSpPr>
            <p:cNvPr id="8" name="文本框 2"/>
            <p:cNvSpPr txBox="1">
              <a:spLocks noChangeArrowheads="1"/>
            </p:cNvSpPr>
            <p:nvPr>
              <p:custDataLst>
                <p:tags r:id="rId1"/>
              </p:custDataLst>
            </p:nvPr>
          </p:nvSpPr>
          <p:spPr bwMode="auto">
            <a:xfrm>
              <a:off x="0" y="172534"/>
              <a:ext cx="5248275" cy="603522"/>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spcBef>
                  <a:spcPts val="0"/>
                </a:spcBef>
                <a:spcAft>
                  <a:spcPts val="0"/>
                </a:spcAft>
              </a:pPr>
              <a:r>
                <a:rPr lang="en-US" altLang="zh-CN" kern="1200" dirty="0">
                  <a:solidFill>
                    <a:srgbClr val="FF0000"/>
                  </a:solidFill>
                  <a:latin typeface="Arial" panose="020B0604020202020204"/>
                  <a:ea typeface="微软雅黑" panose="020B0503020204020204" pitchFamily="34" charset="-122"/>
                  <a:sym typeface="Times New Roman" panose="02020603050405020304"/>
                </a:rPr>
                <a:t>CREATE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{DATABASE | SCHEMA} [IF NOT EXISTS] </a:t>
              </a:r>
              <a:r>
                <a:rPr lang="en-US" altLang="zh-CN" kern="1200" dirty="0" err="1" smtClean="0">
                  <a:solidFill>
                    <a:srgbClr val="FF0000"/>
                  </a:solidFill>
                  <a:latin typeface="Arial" panose="020B0604020202020204"/>
                  <a:ea typeface="微软雅黑" panose="020B0503020204020204" pitchFamily="34" charset="-122"/>
                  <a:sym typeface="Times New Roman" panose="02020603050405020304"/>
                </a:rPr>
                <a:t>数据库名</a:t>
              </a:r>
              <a:r>
                <a:rPr lang="en-US" altLang="zh-CN" kern="1200" dirty="0" smtClean="0">
                  <a:solidFill>
                    <a:srgbClr val="FF0000"/>
                  </a:solidFill>
                  <a:latin typeface="Arial" panose="020B0604020202020204"/>
                  <a:ea typeface="微软雅黑" panose="020B0503020204020204" pitchFamily="34" charset="-122"/>
                  <a:sym typeface="Times New Roman" panose="02020603050405020304"/>
                </a:rPr>
                <a:t>                                                  </a:t>
              </a:r>
              <a:endParaRPr lang="en-US" altLang="zh-CN" kern="1200" dirty="0">
                <a:solidFill>
                  <a:srgbClr val="FF0000"/>
                </a:solidFill>
                <a:latin typeface="Arial" panose="020B0604020202020204"/>
                <a:ea typeface="微软雅黑" panose="020B0503020204020204" pitchFamily="34" charset="-122"/>
                <a:sym typeface="Times New Roman" panose="02020603050405020304"/>
              </a:endParaRPr>
            </a:p>
            <a:p>
              <a:pPr marL="419100" indent="-419100"/>
              <a:r>
                <a:rPr lang="en-US" altLang="zh-CN" kern="1200" dirty="0">
                  <a:solidFill>
                    <a:srgbClr val="FF0000"/>
                  </a:solidFill>
                  <a:latin typeface="Arial" panose="020B0604020202020204"/>
                  <a:ea typeface="微软雅黑" panose="020B0503020204020204" pitchFamily="34" charset="-122"/>
                  <a:sym typeface="Times New Roman" panose="02020603050405020304"/>
                </a:rPr>
                <a:t>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       </a:t>
              </a:r>
              <a:r>
                <a:rPr lang="en-US" altLang="zh-CN" kern="1200" dirty="0" smtClean="0">
                  <a:solidFill>
                    <a:srgbClr val="404040"/>
                  </a:solidFill>
                  <a:latin typeface="Arial" panose="020B0604020202020204"/>
                  <a:ea typeface="微软雅黑" panose="020B0503020204020204" pitchFamily="34" charset="-122"/>
                  <a:sym typeface="Times New Roman" panose="02020603050405020304"/>
                </a:rPr>
                <a:t>  [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[DEFAULT] CHARACTER SET </a:t>
              </a:r>
              <a:r>
                <a:rPr lang="en-US" altLang="zh-CN" kern="1200" dirty="0" err="1" smtClean="0">
                  <a:solidFill>
                    <a:srgbClr val="404040"/>
                  </a:solidFill>
                  <a:latin typeface="Arial" panose="020B0604020202020204"/>
                  <a:ea typeface="微软雅黑" panose="020B0503020204020204" pitchFamily="34" charset="-122"/>
                  <a:sym typeface="Times New Roman" panose="02020603050405020304"/>
                </a:rPr>
                <a:t>字符集名</a:t>
              </a:r>
              <a:endParaRPr lang="en-US" altLang="zh-CN" kern="1200" dirty="0" smtClean="0">
                <a:solidFill>
                  <a:srgbClr val="404040"/>
                </a:solidFill>
                <a:latin typeface="Arial" panose="020B0604020202020204"/>
                <a:ea typeface="微软雅黑" panose="020B0503020204020204" pitchFamily="34" charset="-122"/>
                <a:sym typeface="Times New Roman" panose="02020603050405020304"/>
              </a:endParaRPr>
            </a:p>
            <a:p>
              <a:pPr marL="419100" indent="-419100"/>
              <a:r>
                <a:rPr lang="en-US" altLang="zh-CN" kern="1200" dirty="0" smtClean="0">
                  <a:solidFill>
                    <a:srgbClr val="404040"/>
                  </a:solidFill>
                  <a:latin typeface="Arial" panose="020B0604020202020204"/>
                  <a:ea typeface="微软雅黑" panose="020B0503020204020204" pitchFamily="34" charset="-122"/>
                  <a:sym typeface="Times New Roman" panose="02020603050405020304"/>
                </a:rPr>
                <a:t>           </a:t>
              </a:r>
              <a:r>
                <a:rPr lang="en-US" altLang="zh-CN" dirty="0" smtClean="0">
                  <a:solidFill>
                    <a:srgbClr val="404040"/>
                  </a:solidFill>
                  <a:latin typeface="Arial" panose="020B0604020202020204"/>
                  <a:ea typeface="微软雅黑" panose="020B0503020204020204" pitchFamily="34" charset="-122"/>
                  <a:sym typeface="Times New Roman" panose="02020603050405020304"/>
                </a:rPr>
                <a:t>|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[DEFAULT] COLLATE </a:t>
              </a:r>
              <a:r>
                <a:rPr lang="en-US" altLang="zh-CN" kern="1200" dirty="0" err="1">
                  <a:solidFill>
                    <a:srgbClr val="404040"/>
                  </a:solidFill>
                  <a:latin typeface="Arial" panose="020B0604020202020204"/>
                  <a:ea typeface="微软雅黑" panose="020B0503020204020204" pitchFamily="34" charset="-122"/>
                  <a:sym typeface="Times New Roman" panose="02020603050405020304"/>
                </a:rPr>
                <a:t>校对规则名</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          </a:t>
              </a:r>
              <a:endParaRPr lang="en-US" altLang="zh-CN" dirty="0">
                <a:solidFill>
                  <a:srgbClr val="404040"/>
                </a:solidFill>
                <a:latin typeface="Arial" panose="020B0604020202020204"/>
                <a:ea typeface="微软雅黑" panose="020B0503020204020204" pitchFamily="34" charset="-122"/>
                <a:sym typeface="Times New Roman" panose="02020603050405020304"/>
              </a:endParaRPr>
            </a:p>
          </p:txBody>
        </p:sp>
        <p:sp>
          <p:nvSpPr>
            <p:cNvPr id="9" name="文本框 459"/>
            <p:cNvSpPr txBox="1"/>
            <p:nvPr>
              <p:custDataLst>
                <p:tags r:id="rId2"/>
              </p:custDataLst>
            </p:nvPr>
          </p:nvSpPr>
          <p:spPr>
            <a:xfrm>
              <a:off x="0" y="1"/>
              <a:ext cx="5248275" cy="247947"/>
            </a:xfrm>
            <a:prstGeom prst="rect">
              <a:avLst/>
            </a:prstGeom>
            <a:no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sp>
        <p:nvSpPr>
          <p:cNvPr id="3" name="矩形 2"/>
          <p:cNvSpPr/>
          <p:nvPr/>
        </p:nvSpPr>
        <p:spPr>
          <a:xfrm>
            <a:off x="650214" y="4912121"/>
            <a:ext cx="4350871" cy="424155"/>
          </a:xfrm>
          <a:prstGeom prst="rect">
            <a:avLst/>
          </a:prstGeom>
        </p:spPr>
        <p:txBody>
          <a:bodyPr wrap="none">
            <a:spAutoFit/>
          </a:bodyPr>
          <a:lstStyle/>
          <a:p>
            <a:pPr marL="342900" indent="-342900" fontAlgn="auto">
              <a:lnSpc>
                <a:spcPct val="150000"/>
              </a:lnSpc>
              <a:buFont typeface="Wingdings" panose="05000000000000000000" charset="0"/>
              <a:buChar char="Ø"/>
            </a:pPr>
            <a:r>
              <a:rPr lang="zh-CN" altLang="en-US" sz="1600" dirty="0"/>
              <a:t>语句中“</a:t>
            </a:r>
            <a:r>
              <a:rPr lang="zh-CN" altLang="en-US" sz="1600" b="1" dirty="0">
                <a:solidFill>
                  <a:srgbClr val="FF0000"/>
                </a:solidFill>
              </a:rPr>
              <a:t>[ ]</a:t>
            </a:r>
            <a:r>
              <a:rPr lang="zh-CN" altLang="en-US" sz="1600" dirty="0"/>
              <a:t>”内为可选项，{  </a:t>
            </a:r>
            <a:r>
              <a:rPr lang="zh-CN" altLang="en-US" sz="1600" b="1" dirty="0">
                <a:solidFill>
                  <a:srgbClr val="FF0000"/>
                </a:solidFill>
              </a:rPr>
              <a:t>| </a:t>
            </a:r>
            <a:r>
              <a:rPr lang="zh-CN" altLang="en-US" sz="1600" dirty="0"/>
              <a:t> }表示二选一。</a:t>
            </a:r>
            <a:endParaRPr lang="zh-CN" altLang="en-US" sz="1600" dirty="0"/>
          </a:p>
        </p:txBody>
      </p:sp>
    </p:spTree>
    <p:extLst>
      <p:ext uri="{BB962C8B-B14F-4D97-AF65-F5344CB8AC3E}">
        <p14:creationId xmlns:p14="http://schemas.microsoft.com/office/powerpoint/2010/main" val="1140456524"/>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  数据库的操作与管理</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aphicFrame>
        <p:nvGraphicFramePr>
          <p:cNvPr id="8" name="图示 7"/>
          <p:cNvGraphicFramePr/>
          <p:nvPr/>
        </p:nvGraphicFramePr>
        <p:xfrm>
          <a:off x="1166495" y="1605280"/>
          <a:ext cx="8398510" cy="27552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457"/>
          <p:cNvGrpSpPr/>
          <p:nvPr/>
        </p:nvGrpSpPr>
        <p:grpSpPr>
          <a:xfrm>
            <a:off x="945155" y="1467453"/>
            <a:ext cx="7054850" cy="1259459"/>
            <a:chOff x="0" y="1"/>
            <a:chExt cx="5248275" cy="776055"/>
          </a:xfrm>
        </p:grpSpPr>
        <p:sp>
          <p:nvSpPr>
            <p:cNvPr id="8" name="文本框 2"/>
            <p:cNvSpPr txBox="1">
              <a:spLocks noChangeArrowheads="1"/>
            </p:cNvSpPr>
            <p:nvPr>
              <p:custDataLst>
                <p:tags r:id="rId1"/>
              </p:custDataLst>
            </p:nvPr>
          </p:nvSpPr>
          <p:spPr bwMode="auto">
            <a:xfrm>
              <a:off x="0" y="172534"/>
              <a:ext cx="5248275" cy="603522"/>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spcBef>
                  <a:spcPts val="0"/>
                </a:spcBef>
                <a:spcAft>
                  <a:spcPts val="0"/>
                </a:spcAft>
              </a:pPr>
              <a:r>
                <a:rPr lang="en-US" altLang="zh-CN" kern="1200" dirty="0">
                  <a:solidFill>
                    <a:srgbClr val="FF0000"/>
                  </a:solidFill>
                  <a:latin typeface="Arial" panose="020B0604020202020204"/>
                  <a:ea typeface="微软雅黑" panose="020B0503020204020204" pitchFamily="34" charset="-122"/>
                  <a:sym typeface="Times New Roman" panose="02020603050405020304"/>
                </a:rPr>
                <a:t>CREATE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{DATABASE | SCHEMA} [IF NOT EXISTS] </a:t>
              </a:r>
              <a:r>
                <a:rPr lang="en-US" altLang="zh-CN" kern="1200" dirty="0" err="1" smtClean="0">
                  <a:solidFill>
                    <a:srgbClr val="FF0000"/>
                  </a:solidFill>
                  <a:latin typeface="Arial" panose="020B0604020202020204"/>
                  <a:ea typeface="微软雅黑" panose="020B0503020204020204" pitchFamily="34" charset="-122"/>
                  <a:sym typeface="Times New Roman" panose="02020603050405020304"/>
                </a:rPr>
                <a:t>数据库名</a:t>
              </a:r>
              <a:r>
                <a:rPr lang="en-US" altLang="zh-CN" kern="1200" dirty="0" smtClean="0">
                  <a:solidFill>
                    <a:srgbClr val="FF0000"/>
                  </a:solidFill>
                  <a:latin typeface="Arial" panose="020B0604020202020204"/>
                  <a:ea typeface="微软雅黑" panose="020B0503020204020204" pitchFamily="34" charset="-122"/>
                  <a:sym typeface="Times New Roman" panose="02020603050405020304"/>
                </a:rPr>
                <a:t>                                                  </a:t>
              </a:r>
              <a:endParaRPr lang="en-US" altLang="zh-CN" kern="1200" dirty="0">
                <a:solidFill>
                  <a:srgbClr val="FF0000"/>
                </a:solidFill>
                <a:latin typeface="Arial" panose="020B0604020202020204"/>
                <a:ea typeface="微软雅黑" panose="020B0503020204020204" pitchFamily="34" charset="-122"/>
                <a:sym typeface="Times New Roman" panose="02020603050405020304"/>
              </a:endParaRPr>
            </a:p>
            <a:p>
              <a:pPr marL="419100" indent="-419100"/>
              <a:r>
                <a:rPr lang="en-US" altLang="zh-CN" kern="1200" dirty="0">
                  <a:solidFill>
                    <a:srgbClr val="FF0000"/>
                  </a:solidFill>
                  <a:latin typeface="Arial" panose="020B0604020202020204"/>
                  <a:ea typeface="微软雅黑" panose="020B0503020204020204" pitchFamily="34" charset="-122"/>
                  <a:sym typeface="Times New Roman" panose="02020603050405020304"/>
                </a:rPr>
                <a:t>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       </a:t>
              </a:r>
              <a:r>
                <a:rPr lang="en-US" altLang="zh-CN" kern="1200" dirty="0" smtClean="0">
                  <a:solidFill>
                    <a:srgbClr val="404040"/>
                  </a:solidFill>
                  <a:latin typeface="Arial" panose="020B0604020202020204"/>
                  <a:ea typeface="微软雅黑" panose="020B0503020204020204" pitchFamily="34" charset="-122"/>
                  <a:sym typeface="Times New Roman" panose="02020603050405020304"/>
                </a:rPr>
                <a:t>  [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[DEFAULT] CHARACTER SET </a:t>
              </a:r>
              <a:r>
                <a:rPr lang="en-US" altLang="zh-CN" kern="1200" dirty="0" err="1" smtClean="0">
                  <a:solidFill>
                    <a:srgbClr val="404040"/>
                  </a:solidFill>
                  <a:latin typeface="Arial" panose="020B0604020202020204"/>
                  <a:ea typeface="微软雅黑" panose="020B0503020204020204" pitchFamily="34" charset="-122"/>
                  <a:sym typeface="Times New Roman" panose="02020603050405020304"/>
                </a:rPr>
                <a:t>字符集名</a:t>
              </a:r>
              <a:endParaRPr lang="en-US" altLang="zh-CN" kern="1200" dirty="0" smtClean="0">
                <a:solidFill>
                  <a:srgbClr val="404040"/>
                </a:solidFill>
                <a:latin typeface="Arial" panose="020B0604020202020204"/>
                <a:ea typeface="微软雅黑" panose="020B0503020204020204" pitchFamily="34" charset="-122"/>
                <a:sym typeface="Times New Roman" panose="02020603050405020304"/>
              </a:endParaRPr>
            </a:p>
            <a:p>
              <a:pPr marL="419100" indent="-419100"/>
              <a:r>
                <a:rPr lang="en-US" altLang="zh-CN" kern="1200" dirty="0" smtClean="0">
                  <a:solidFill>
                    <a:srgbClr val="404040"/>
                  </a:solidFill>
                  <a:latin typeface="Arial" panose="020B0604020202020204"/>
                  <a:ea typeface="微软雅黑" panose="020B0503020204020204" pitchFamily="34" charset="-122"/>
                  <a:sym typeface="Times New Roman" panose="02020603050405020304"/>
                </a:rPr>
                <a:t>           </a:t>
              </a:r>
              <a:r>
                <a:rPr lang="en-US" altLang="zh-CN" dirty="0" smtClean="0">
                  <a:solidFill>
                    <a:srgbClr val="404040"/>
                  </a:solidFill>
                  <a:latin typeface="Arial" panose="020B0604020202020204"/>
                  <a:ea typeface="微软雅黑" panose="020B0503020204020204" pitchFamily="34" charset="-122"/>
                  <a:sym typeface="Times New Roman" panose="02020603050405020304"/>
                </a:rPr>
                <a:t>|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[DEFAULT] COLLATE </a:t>
              </a:r>
              <a:r>
                <a:rPr lang="en-US" altLang="zh-CN" kern="1200" dirty="0" err="1">
                  <a:solidFill>
                    <a:srgbClr val="404040"/>
                  </a:solidFill>
                  <a:latin typeface="Arial" panose="020B0604020202020204"/>
                  <a:ea typeface="微软雅黑" panose="020B0503020204020204" pitchFamily="34" charset="-122"/>
                  <a:sym typeface="Times New Roman" panose="02020603050405020304"/>
                </a:rPr>
                <a:t>校对规则名</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          </a:t>
              </a:r>
              <a:endParaRPr lang="en-US" altLang="zh-CN" dirty="0">
                <a:solidFill>
                  <a:srgbClr val="404040"/>
                </a:solidFill>
                <a:latin typeface="Arial" panose="020B0604020202020204"/>
                <a:ea typeface="微软雅黑" panose="020B0503020204020204" pitchFamily="34" charset="-122"/>
                <a:sym typeface="Times New Roman" panose="02020603050405020304"/>
              </a:endParaRPr>
            </a:p>
          </p:txBody>
        </p:sp>
        <p:sp>
          <p:nvSpPr>
            <p:cNvPr id="9" name="文本框 459"/>
            <p:cNvSpPr txBox="1"/>
            <p:nvPr>
              <p:custDataLst>
                <p:tags r:id="rId2"/>
              </p:custDataLst>
            </p:nvPr>
          </p:nvSpPr>
          <p:spPr>
            <a:xfrm>
              <a:off x="0" y="1"/>
              <a:ext cx="5248275" cy="247947"/>
            </a:xfrm>
            <a:prstGeom prst="rect">
              <a:avLst/>
            </a:prstGeom>
            <a:no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sp>
        <p:nvSpPr>
          <p:cNvPr id="3" name="矩形 2"/>
          <p:cNvSpPr/>
          <p:nvPr/>
        </p:nvSpPr>
        <p:spPr>
          <a:xfrm>
            <a:off x="847012" y="2627438"/>
            <a:ext cx="4350871" cy="424155"/>
          </a:xfrm>
          <a:prstGeom prst="rect">
            <a:avLst/>
          </a:prstGeom>
        </p:spPr>
        <p:txBody>
          <a:bodyPr wrap="none">
            <a:spAutoFit/>
          </a:bodyPr>
          <a:lstStyle/>
          <a:p>
            <a:pPr marL="342900" indent="-342900" fontAlgn="auto">
              <a:lnSpc>
                <a:spcPct val="150000"/>
              </a:lnSpc>
              <a:buFont typeface="Wingdings" panose="05000000000000000000" charset="0"/>
              <a:buChar char="Ø"/>
            </a:pPr>
            <a:r>
              <a:rPr lang="zh-CN" altLang="en-US" sz="1600" dirty="0"/>
              <a:t>语句中“</a:t>
            </a:r>
            <a:r>
              <a:rPr lang="zh-CN" altLang="en-US" sz="1600" b="1" dirty="0">
                <a:solidFill>
                  <a:srgbClr val="FF0000"/>
                </a:solidFill>
              </a:rPr>
              <a:t>[ ]</a:t>
            </a:r>
            <a:r>
              <a:rPr lang="zh-CN" altLang="en-US" sz="1600" dirty="0"/>
              <a:t>”内为可选项，{  </a:t>
            </a:r>
            <a:r>
              <a:rPr lang="zh-CN" altLang="en-US" sz="1600" b="1" dirty="0">
                <a:solidFill>
                  <a:srgbClr val="FF0000"/>
                </a:solidFill>
              </a:rPr>
              <a:t>| </a:t>
            </a:r>
            <a:r>
              <a:rPr lang="zh-CN" altLang="en-US" sz="1600" dirty="0"/>
              <a:t> }表示二选一。</a:t>
            </a:r>
            <a:endParaRPr lang="zh-CN" altLang="en-US" sz="1600" dirty="0"/>
          </a:p>
        </p:txBody>
      </p:sp>
      <p:sp>
        <p:nvSpPr>
          <p:cNvPr id="6" name="矩形 5"/>
          <p:cNvSpPr/>
          <p:nvPr/>
        </p:nvSpPr>
        <p:spPr>
          <a:xfrm>
            <a:off x="750497" y="3326725"/>
            <a:ext cx="10593239" cy="3170099"/>
          </a:xfrm>
          <a:prstGeom prst="rect">
            <a:avLst/>
          </a:prstGeom>
        </p:spPr>
        <p:txBody>
          <a:bodyPr wrap="square">
            <a:spAutoFit/>
          </a:bodyPr>
          <a:lstStyle/>
          <a:p>
            <a:pPr indent="0">
              <a:spcBef>
                <a:spcPts val="600"/>
              </a:spcBef>
              <a:spcAft>
                <a:spcPts val="600"/>
              </a:spcAft>
            </a:pPr>
            <a:r>
              <a:rPr lang="zh-CN" altLang="zh-CN" sz="1400" b="1" dirty="0">
                <a:solidFill>
                  <a:srgbClr val="4472C4"/>
                </a:solidFill>
                <a:ea typeface="黑体" panose="02010609060101010101" charset="-122"/>
              </a:rPr>
              <a:t>语法说明如下：</a:t>
            </a:r>
            <a:endParaRPr lang="en-US" altLang="zh-CN" sz="1400" dirty="0">
              <a:solidFill>
                <a:srgbClr val="0C0C0C"/>
              </a:solidFill>
              <a:latin typeface="等线" panose="02010600030101010101" charset="-122"/>
              <a:ea typeface="黑体" panose="02010609060101010101" charset="-122"/>
            </a:endParaRPr>
          </a:p>
          <a:p>
            <a:pPr indent="0">
              <a:spcBef>
                <a:spcPts val="600"/>
              </a:spcBef>
              <a:spcAft>
                <a:spcPts val="600"/>
              </a:spcAft>
            </a:pPr>
            <a:r>
              <a:rPr lang="en-US" altLang="zh-CN" sz="1400" dirty="0">
                <a:solidFill>
                  <a:srgbClr val="0C0C0C"/>
                </a:solidFill>
                <a:latin typeface="等线" panose="02010600030101010101" charset="-122"/>
                <a:ea typeface="黑体" panose="02010609060101010101" charset="-122"/>
              </a:rPr>
              <a:t>1. </a:t>
            </a:r>
            <a:r>
              <a:rPr lang="zh-CN" altLang="zh-CN" sz="1400" dirty="0">
                <a:solidFill>
                  <a:srgbClr val="FF0000"/>
                </a:solidFill>
                <a:ea typeface="黑体" panose="02010609060101010101" charset="-122"/>
                <a:cs typeface="Times New Roman" panose="02020603050405020304" charset="0"/>
              </a:rPr>
              <a:t>&lt;数据库名&gt;</a:t>
            </a:r>
            <a:r>
              <a:rPr lang="zh-CN" altLang="zh-CN" sz="1400" dirty="0">
                <a:solidFill>
                  <a:srgbClr val="0C0C0C"/>
                </a:solidFill>
                <a:ea typeface="黑体" panose="02010609060101010101" charset="-122"/>
                <a:cs typeface="Times New Roman" panose="02020603050405020304" charset="0"/>
              </a:rPr>
              <a:t>：创建数据库的名称。MySQL 的数据存储区将以目录方式表示 MySQL 数据库，因此数据库名称必须符合操作系统的文件夹命名规则，注意在 MySQL 中不区分大小写。</a:t>
            </a:r>
            <a:endParaRPr lang="en-US" altLang="zh-CN" sz="1400" dirty="0">
              <a:solidFill>
                <a:srgbClr val="0C0C0C"/>
              </a:solidFill>
              <a:latin typeface="等线" panose="02010600030101010101" charset="-122"/>
              <a:ea typeface="黑体" panose="02010609060101010101" charset="-122"/>
            </a:endParaRPr>
          </a:p>
          <a:p>
            <a:pPr indent="0">
              <a:spcBef>
                <a:spcPts val="600"/>
              </a:spcBef>
              <a:spcAft>
                <a:spcPts val="600"/>
              </a:spcAft>
            </a:pPr>
            <a:r>
              <a:rPr lang="en-US" altLang="zh-CN" sz="1400" dirty="0">
                <a:solidFill>
                  <a:srgbClr val="0C0C0C"/>
                </a:solidFill>
                <a:latin typeface="等线" panose="02010600030101010101" charset="-122"/>
                <a:ea typeface="黑体" panose="02010609060101010101" charset="-122"/>
              </a:rPr>
              <a:t>2. </a:t>
            </a:r>
            <a:r>
              <a:rPr lang="zh-CN" altLang="zh-CN" sz="1400" dirty="0">
                <a:solidFill>
                  <a:srgbClr val="FF0000"/>
                </a:solidFill>
                <a:ea typeface="黑体" panose="02010609060101010101" charset="-122"/>
                <a:cs typeface="Times New Roman" panose="02020603050405020304" charset="0"/>
              </a:rPr>
              <a:t>IF NOT EXISTS</a:t>
            </a:r>
            <a:r>
              <a:rPr lang="zh-CN" altLang="zh-CN" sz="1400" dirty="0">
                <a:solidFill>
                  <a:srgbClr val="0C0C0C"/>
                </a:solidFill>
                <a:ea typeface="黑体" panose="02010609060101010101" charset="-122"/>
                <a:cs typeface="Times New Roman" panose="02020603050405020304" charset="0"/>
              </a:rPr>
              <a:t>：在创建数据库之前进行判断，只有该数据库目前尚不存在时才能执行操作。此选项可以用来避免数据库已经存在而重复创建的错误。</a:t>
            </a:r>
            <a:endParaRPr lang="en-US" altLang="zh-CN" sz="1400" dirty="0">
              <a:solidFill>
                <a:srgbClr val="0C0C0C"/>
              </a:solidFill>
              <a:latin typeface="等线" panose="02010600030101010101" charset="-122"/>
              <a:ea typeface="黑体" panose="02010609060101010101" charset="-122"/>
            </a:endParaRPr>
          </a:p>
          <a:p>
            <a:pPr indent="0">
              <a:spcBef>
                <a:spcPts val="600"/>
              </a:spcBef>
              <a:spcAft>
                <a:spcPts val="600"/>
              </a:spcAft>
            </a:pPr>
            <a:r>
              <a:rPr lang="en-US" altLang="zh-CN" sz="1400" dirty="0">
                <a:solidFill>
                  <a:srgbClr val="0C0C0C"/>
                </a:solidFill>
                <a:latin typeface="等线" panose="02010600030101010101" charset="-122"/>
                <a:ea typeface="黑体" panose="02010609060101010101" charset="-122"/>
              </a:rPr>
              <a:t>3. </a:t>
            </a:r>
            <a:r>
              <a:rPr lang="zh-CN" altLang="zh-CN" sz="1400" dirty="0">
                <a:solidFill>
                  <a:srgbClr val="0C0C0C"/>
                </a:solidFill>
                <a:ea typeface="黑体" panose="02010609060101010101" charset="-122"/>
                <a:cs typeface="Times New Roman" panose="02020603050405020304" charset="0"/>
              </a:rPr>
              <a:t>[DEFAULT] </a:t>
            </a:r>
            <a:r>
              <a:rPr lang="zh-CN" altLang="zh-CN" sz="1400" dirty="0">
                <a:solidFill>
                  <a:srgbClr val="FF0000"/>
                </a:solidFill>
                <a:ea typeface="黑体" panose="02010609060101010101" charset="-122"/>
                <a:cs typeface="Times New Roman" panose="02020603050405020304" charset="0"/>
              </a:rPr>
              <a:t>CHARACTER SET</a:t>
            </a:r>
            <a:r>
              <a:rPr lang="zh-CN" altLang="zh-CN" sz="1400" dirty="0">
                <a:solidFill>
                  <a:srgbClr val="0C0C0C"/>
                </a:solidFill>
                <a:ea typeface="黑体" panose="02010609060101010101" charset="-122"/>
                <a:cs typeface="Times New Roman" panose="02020603050405020304" charset="0"/>
              </a:rPr>
              <a:t>：指定数据库的默认字符集。</a:t>
            </a:r>
            <a:endParaRPr lang="en-US" altLang="zh-CN" sz="1400" dirty="0">
              <a:solidFill>
                <a:srgbClr val="0C0C0C"/>
              </a:solidFill>
              <a:latin typeface="等线" panose="02010600030101010101" charset="-122"/>
              <a:ea typeface="黑体" panose="02010609060101010101" charset="-122"/>
            </a:endParaRPr>
          </a:p>
          <a:p>
            <a:pPr indent="0">
              <a:spcBef>
                <a:spcPts val="600"/>
              </a:spcBef>
              <a:spcAft>
                <a:spcPts val="600"/>
              </a:spcAft>
            </a:pPr>
            <a:r>
              <a:rPr lang="en-US" altLang="zh-CN" sz="1400" dirty="0">
                <a:solidFill>
                  <a:srgbClr val="0C0C0C"/>
                </a:solidFill>
                <a:latin typeface="等线" panose="02010600030101010101" charset="-122"/>
                <a:ea typeface="黑体" panose="02010609060101010101" charset="-122"/>
              </a:rPr>
              <a:t>4. </a:t>
            </a:r>
            <a:r>
              <a:rPr lang="zh-CN" altLang="zh-CN" sz="1400" dirty="0">
                <a:solidFill>
                  <a:srgbClr val="0C0C0C"/>
                </a:solidFill>
                <a:ea typeface="黑体" panose="02010609060101010101" charset="-122"/>
                <a:cs typeface="Times New Roman" panose="02020603050405020304" charset="0"/>
              </a:rPr>
              <a:t>[DEFAULT] </a:t>
            </a:r>
            <a:r>
              <a:rPr lang="zh-CN" altLang="zh-CN" sz="1400" dirty="0">
                <a:solidFill>
                  <a:srgbClr val="FF0000"/>
                </a:solidFill>
                <a:ea typeface="黑体" panose="02010609060101010101" charset="-122"/>
                <a:cs typeface="Times New Roman" panose="02020603050405020304" charset="0"/>
              </a:rPr>
              <a:t>COLLATE</a:t>
            </a:r>
            <a:r>
              <a:rPr lang="zh-CN" altLang="zh-CN" sz="1400" dirty="0">
                <a:solidFill>
                  <a:srgbClr val="0C0C0C"/>
                </a:solidFill>
                <a:ea typeface="黑体" panose="02010609060101010101" charset="-122"/>
                <a:cs typeface="Times New Roman" panose="02020603050405020304" charset="0"/>
              </a:rPr>
              <a:t>：指定字符集的默认校对规则。</a:t>
            </a:r>
            <a:endParaRPr lang="en-US" altLang="zh-CN" sz="1400" dirty="0">
              <a:solidFill>
                <a:srgbClr val="0C0C0C"/>
              </a:solidFill>
              <a:latin typeface="等线" panose="02010600030101010101" charset="-122"/>
              <a:ea typeface="黑体" panose="02010609060101010101" charset="-122"/>
            </a:endParaRPr>
          </a:p>
          <a:p>
            <a:pPr indent="0">
              <a:spcBef>
                <a:spcPts val="600"/>
              </a:spcBef>
              <a:spcAft>
                <a:spcPts val="600"/>
              </a:spcAft>
            </a:pPr>
            <a:r>
              <a:rPr lang="en-US" altLang="zh-CN" sz="1400" dirty="0">
                <a:solidFill>
                  <a:srgbClr val="0C0C0C"/>
                </a:solidFill>
                <a:latin typeface="等线" panose="02010600030101010101" charset="-122"/>
                <a:ea typeface="黑体" panose="02010609060101010101" charset="-122"/>
              </a:rPr>
              <a:t>5. </a:t>
            </a:r>
            <a:r>
              <a:rPr lang="zh-CN" altLang="zh-CN" sz="1400" dirty="0">
                <a:solidFill>
                  <a:srgbClr val="0C0C0C"/>
                </a:solidFill>
                <a:ea typeface="黑体" panose="02010609060101010101" charset="-122"/>
                <a:cs typeface="Times New Roman" panose="02020603050405020304" charset="0"/>
              </a:rPr>
              <a:t>MySQL 的字符集（</a:t>
            </a:r>
            <a:r>
              <a:rPr lang="zh-CN" altLang="zh-CN" sz="1400" dirty="0">
                <a:solidFill>
                  <a:srgbClr val="FF0000"/>
                </a:solidFill>
                <a:ea typeface="黑体" panose="02010609060101010101" charset="-122"/>
                <a:cs typeface="Times New Roman" panose="02020603050405020304" charset="0"/>
              </a:rPr>
              <a:t>CHARACTER</a:t>
            </a:r>
            <a:r>
              <a:rPr lang="zh-CN" altLang="zh-CN" sz="1400" dirty="0">
                <a:solidFill>
                  <a:srgbClr val="0C0C0C"/>
                </a:solidFill>
                <a:ea typeface="黑体" panose="02010609060101010101" charset="-122"/>
                <a:cs typeface="Times New Roman" panose="02020603050405020304" charset="0"/>
              </a:rPr>
              <a:t>）和校对规则（</a:t>
            </a:r>
            <a:r>
              <a:rPr lang="zh-CN" altLang="zh-CN" sz="1400" dirty="0">
                <a:solidFill>
                  <a:srgbClr val="FF0000"/>
                </a:solidFill>
                <a:ea typeface="黑体" panose="02010609060101010101" charset="-122"/>
                <a:cs typeface="Times New Roman" panose="02020603050405020304" charset="0"/>
              </a:rPr>
              <a:t>COLLATION</a:t>
            </a:r>
            <a:r>
              <a:rPr lang="zh-CN" altLang="zh-CN" sz="1400" dirty="0">
                <a:solidFill>
                  <a:srgbClr val="0C0C0C"/>
                </a:solidFill>
                <a:ea typeface="黑体" panose="02010609060101010101" charset="-122"/>
                <a:cs typeface="Times New Roman" panose="02020603050405020304" charset="0"/>
              </a:rPr>
              <a:t>）两个不同的概念：字符集是用来定义 MySQL 存储字符串的方式，校对规则定义了比较字符串的方式，解决排序和字符分组的问题。</a:t>
            </a:r>
            <a:endParaRPr lang="en-US" altLang="zh-CN" sz="1400" dirty="0">
              <a:solidFill>
                <a:srgbClr val="0C0C0C"/>
              </a:solidFill>
              <a:latin typeface="等线" panose="02010600030101010101" charset="-122"/>
              <a:ea typeface="黑体" panose="02010609060101010101" charset="-122"/>
            </a:endParaRPr>
          </a:p>
          <a:p>
            <a:pPr indent="0">
              <a:spcBef>
                <a:spcPts val="600"/>
              </a:spcBef>
              <a:spcAft>
                <a:spcPts val="600"/>
              </a:spcAft>
            </a:pPr>
            <a:r>
              <a:rPr lang="en-US" altLang="zh-CN" sz="1400" dirty="0">
                <a:solidFill>
                  <a:srgbClr val="0C0C0C"/>
                </a:solidFill>
                <a:latin typeface="等线" panose="02010600030101010101" charset="-122"/>
                <a:ea typeface="黑体" panose="02010609060101010101" charset="-122"/>
              </a:rPr>
              <a:t>6. </a:t>
            </a:r>
            <a:r>
              <a:rPr lang="zh-CN" altLang="zh-CN" sz="1400" dirty="0">
                <a:solidFill>
                  <a:srgbClr val="0C0C0C"/>
                </a:solidFill>
                <a:ea typeface="黑体" panose="02010609060101010101" charset="-122"/>
              </a:rPr>
              <a:t>字符集和校对规则是一对多的关系，每个字符集至少对应一个校对规则。</a:t>
            </a:r>
            <a:endParaRPr lang="zh-CN" altLang="en-US" sz="1400" dirty="0">
              <a:solidFill>
                <a:srgbClr val="0C0C0C"/>
              </a:solidFill>
              <a:ea typeface="黑体" panose="02010609060101010101" charset="-122"/>
            </a:endParaRPr>
          </a:p>
        </p:txBody>
      </p:sp>
    </p:spTree>
    <p:extLst>
      <p:ext uri="{BB962C8B-B14F-4D97-AF65-F5344CB8AC3E}">
        <p14:creationId xmlns:p14="http://schemas.microsoft.com/office/powerpoint/2010/main" val="3037126459"/>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lang="zh-CN" altLang="en-US" b="1" dirty="0" smtClean="0">
                <a:solidFill>
                  <a:srgbClr val="00B0F0"/>
                </a:solidFill>
              </a:rPr>
              <a:t>三、</a:t>
            </a:r>
            <a:r>
              <a:rPr lang="zh-CN" altLang="en-US" b="1" dirty="0">
                <a:solidFill>
                  <a:srgbClr val="00B0F0"/>
                </a:solidFill>
              </a:rPr>
              <a:t>修改</a:t>
            </a:r>
            <a:r>
              <a:rPr lang="zh-CN" altLang="en-US" b="1" dirty="0" smtClean="0">
                <a:solidFill>
                  <a:srgbClr val="00B0F0"/>
                </a:solidFill>
              </a:rPr>
              <a:t>数据库语法</a:t>
            </a:r>
            <a:endParaRPr lang="en-US" altLang="zh-CN" b="1" dirty="0" smtClean="0">
              <a:solidFill>
                <a:srgbClr val="00B0F0"/>
              </a:solidFill>
            </a:endParaRPr>
          </a:p>
          <a:p>
            <a:pPr marL="0" indent="457200" fontAlgn="auto">
              <a:lnSpc>
                <a:spcPct val="150000"/>
              </a:lnSpc>
              <a:buNone/>
            </a:pPr>
            <a:endParaRPr lang="en-US" altLang="zh-CN" b="1" dirty="0">
              <a:solidFill>
                <a:srgbClr val="00B0F0"/>
              </a:solidFill>
            </a:endParaRPr>
          </a:p>
          <a:p>
            <a:pPr marL="0" indent="457200" fontAlgn="auto">
              <a:lnSpc>
                <a:spcPct val="150000"/>
              </a:lnSpc>
              <a:buNone/>
            </a:pPr>
            <a:endParaRPr lang="en-US" altLang="zh-CN" b="1" dirty="0" smtClean="0">
              <a:solidFill>
                <a:srgbClr val="00B0F0"/>
              </a:solidFill>
            </a:endParaRPr>
          </a:p>
          <a:p>
            <a:pPr marL="0" indent="457200" fontAlgn="auto">
              <a:lnSpc>
                <a:spcPct val="150000"/>
              </a:lnSpc>
              <a:buNone/>
            </a:pPr>
            <a:r>
              <a:rPr lang="zh-CN" altLang="en-US" b="1" dirty="0">
                <a:solidFill>
                  <a:srgbClr val="00B0F0"/>
                </a:solidFill>
              </a:rPr>
              <a:t>四</a:t>
            </a:r>
            <a:r>
              <a:rPr lang="zh-CN" altLang="en-US" b="1" dirty="0" smtClean="0">
                <a:solidFill>
                  <a:srgbClr val="00B0F0"/>
                </a:solidFill>
              </a:rPr>
              <a:t>、删除数据库</a:t>
            </a:r>
            <a:r>
              <a:rPr lang="zh-CN" altLang="en-US" b="1" dirty="0">
                <a:solidFill>
                  <a:srgbClr val="00B0F0"/>
                </a:solidFill>
              </a:rPr>
              <a:t>语法</a:t>
            </a:r>
          </a:p>
          <a:p>
            <a:pPr marL="0" indent="457200" fontAlgn="auto">
              <a:lnSpc>
                <a:spcPct val="150000"/>
              </a:lnSpc>
              <a:buNone/>
            </a:pPr>
            <a:endParaRPr lang="zh-CN" altLang="en-US" sz="2000" dirty="0"/>
          </a:p>
          <a:p>
            <a:pPr marL="0" indent="457200" fontAlgn="auto">
              <a:lnSpc>
                <a:spcPct val="150000"/>
              </a:lnSpc>
              <a:buNone/>
            </a:pPr>
            <a:endParaRPr lang="en-US" altLang="zh-CN" b="1" dirty="0" smtClean="0">
              <a:solidFill>
                <a:srgbClr val="00B0F0"/>
              </a:solidFill>
            </a:endParaRPr>
          </a:p>
          <a:p>
            <a:pPr marL="0" indent="457200" fontAlgn="auto">
              <a:lnSpc>
                <a:spcPct val="150000"/>
              </a:lnSpc>
              <a:buNone/>
            </a:pPr>
            <a:endParaRPr sz="2000" dirty="0"/>
          </a:p>
        </p:txBody>
      </p:sp>
      <p:grpSp>
        <p:nvGrpSpPr>
          <p:cNvPr id="7" name="组合 457"/>
          <p:cNvGrpSpPr/>
          <p:nvPr/>
        </p:nvGrpSpPr>
        <p:grpSpPr>
          <a:xfrm>
            <a:off x="752475" y="2032854"/>
            <a:ext cx="7054850" cy="1259459"/>
            <a:chOff x="0" y="1"/>
            <a:chExt cx="5248275" cy="776055"/>
          </a:xfrm>
        </p:grpSpPr>
        <p:sp>
          <p:nvSpPr>
            <p:cNvPr id="8" name="文本框 2"/>
            <p:cNvSpPr txBox="1">
              <a:spLocks noChangeArrowheads="1"/>
            </p:cNvSpPr>
            <p:nvPr>
              <p:custDataLst>
                <p:tags r:id="rId3"/>
              </p:custDataLst>
            </p:nvPr>
          </p:nvSpPr>
          <p:spPr bwMode="auto">
            <a:xfrm>
              <a:off x="0" y="172534"/>
              <a:ext cx="5248275" cy="603522"/>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spcBef>
                  <a:spcPts val="0"/>
                </a:spcBef>
                <a:spcAft>
                  <a:spcPts val="0"/>
                </a:spcAft>
              </a:pPr>
              <a:r>
                <a:rPr lang="en-US" altLang="zh-CN" kern="1200" dirty="0" smtClean="0">
                  <a:solidFill>
                    <a:srgbClr val="FF0000"/>
                  </a:solidFill>
                  <a:latin typeface="Arial" panose="020B0604020202020204"/>
                  <a:ea typeface="微软雅黑" panose="020B0503020204020204" pitchFamily="34" charset="-122"/>
                  <a:sym typeface="Times New Roman" panose="02020603050405020304"/>
                </a:rPr>
                <a:t>ALTER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{DATABASE | SCHEMA} [IF NOT EXISTS] </a:t>
              </a:r>
              <a:r>
                <a:rPr lang="en-US" altLang="zh-CN" kern="1200" dirty="0" err="1" smtClean="0">
                  <a:solidFill>
                    <a:srgbClr val="FF0000"/>
                  </a:solidFill>
                  <a:latin typeface="Arial" panose="020B0604020202020204"/>
                  <a:ea typeface="微软雅黑" panose="020B0503020204020204" pitchFamily="34" charset="-122"/>
                  <a:sym typeface="Times New Roman" panose="02020603050405020304"/>
                </a:rPr>
                <a:t>数据库名</a:t>
              </a:r>
              <a:r>
                <a:rPr lang="en-US" altLang="zh-CN" kern="1200" dirty="0" smtClean="0">
                  <a:solidFill>
                    <a:srgbClr val="FF0000"/>
                  </a:solidFill>
                  <a:latin typeface="Arial" panose="020B0604020202020204"/>
                  <a:ea typeface="微软雅黑" panose="020B0503020204020204" pitchFamily="34" charset="-122"/>
                  <a:sym typeface="Times New Roman" panose="02020603050405020304"/>
                </a:rPr>
                <a:t>                                                  </a:t>
              </a:r>
              <a:endParaRPr lang="en-US" altLang="zh-CN" kern="1200" dirty="0">
                <a:solidFill>
                  <a:srgbClr val="FF0000"/>
                </a:solidFill>
                <a:latin typeface="Arial" panose="020B0604020202020204"/>
                <a:ea typeface="微软雅黑" panose="020B0503020204020204" pitchFamily="34" charset="-122"/>
                <a:sym typeface="Times New Roman" panose="02020603050405020304"/>
              </a:endParaRPr>
            </a:p>
            <a:p>
              <a:pPr marL="419100" indent="-419100"/>
              <a:r>
                <a:rPr lang="en-US" altLang="zh-CN" kern="1200" dirty="0">
                  <a:solidFill>
                    <a:srgbClr val="FF0000"/>
                  </a:solidFill>
                  <a:latin typeface="Arial" panose="020B0604020202020204"/>
                  <a:ea typeface="微软雅黑" panose="020B0503020204020204" pitchFamily="34" charset="-122"/>
                  <a:sym typeface="Times New Roman" panose="02020603050405020304"/>
                </a:rPr>
                <a:t>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       </a:t>
              </a:r>
              <a:r>
                <a:rPr lang="en-US" altLang="zh-CN" kern="1200" dirty="0" smtClean="0">
                  <a:solidFill>
                    <a:srgbClr val="404040"/>
                  </a:solidFill>
                  <a:latin typeface="Arial" panose="020B0604020202020204"/>
                  <a:ea typeface="微软雅黑" panose="020B0503020204020204" pitchFamily="34" charset="-122"/>
                  <a:sym typeface="Times New Roman" panose="02020603050405020304"/>
                </a:rPr>
                <a:t>  [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[DEFAULT] CHARACTER SET </a:t>
              </a:r>
              <a:r>
                <a:rPr lang="en-US" altLang="zh-CN" kern="1200" dirty="0" err="1" smtClean="0">
                  <a:solidFill>
                    <a:srgbClr val="404040"/>
                  </a:solidFill>
                  <a:latin typeface="Arial" panose="020B0604020202020204"/>
                  <a:ea typeface="微软雅黑" panose="020B0503020204020204" pitchFamily="34" charset="-122"/>
                  <a:sym typeface="Times New Roman" panose="02020603050405020304"/>
                </a:rPr>
                <a:t>字符集名</a:t>
              </a:r>
              <a:endParaRPr lang="en-US" altLang="zh-CN" kern="1200" dirty="0" smtClean="0">
                <a:solidFill>
                  <a:srgbClr val="404040"/>
                </a:solidFill>
                <a:latin typeface="Arial" panose="020B0604020202020204"/>
                <a:ea typeface="微软雅黑" panose="020B0503020204020204" pitchFamily="34" charset="-122"/>
                <a:sym typeface="Times New Roman" panose="02020603050405020304"/>
              </a:endParaRPr>
            </a:p>
            <a:p>
              <a:pPr marL="419100" indent="-419100"/>
              <a:r>
                <a:rPr lang="en-US" altLang="zh-CN" kern="1200" dirty="0" smtClean="0">
                  <a:solidFill>
                    <a:srgbClr val="404040"/>
                  </a:solidFill>
                  <a:latin typeface="Arial" panose="020B0604020202020204"/>
                  <a:ea typeface="微软雅黑" panose="020B0503020204020204" pitchFamily="34" charset="-122"/>
                  <a:sym typeface="Times New Roman" panose="02020603050405020304"/>
                </a:rPr>
                <a:t>           </a:t>
              </a:r>
              <a:r>
                <a:rPr lang="en-US" altLang="zh-CN" dirty="0" smtClean="0">
                  <a:solidFill>
                    <a:srgbClr val="404040"/>
                  </a:solidFill>
                  <a:latin typeface="Arial" panose="020B0604020202020204"/>
                  <a:ea typeface="微软雅黑" panose="020B0503020204020204" pitchFamily="34" charset="-122"/>
                  <a:sym typeface="Times New Roman" panose="02020603050405020304"/>
                </a:rPr>
                <a:t>|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[DEFAULT] COLLATE </a:t>
              </a:r>
              <a:r>
                <a:rPr lang="en-US" altLang="zh-CN" kern="1200" dirty="0" err="1">
                  <a:solidFill>
                    <a:srgbClr val="404040"/>
                  </a:solidFill>
                  <a:latin typeface="Arial" panose="020B0604020202020204"/>
                  <a:ea typeface="微软雅黑" panose="020B0503020204020204" pitchFamily="34" charset="-122"/>
                  <a:sym typeface="Times New Roman" panose="02020603050405020304"/>
                </a:rPr>
                <a:t>校对规则名</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          </a:t>
              </a:r>
              <a:endParaRPr lang="en-US" altLang="zh-CN" dirty="0">
                <a:solidFill>
                  <a:srgbClr val="404040"/>
                </a:solidFill>
                <a:latin typeface="Arial" panose="020B0604020202020204"/>
                <a:ea typeface="微软雅黑" panose="020B0503020204020204" pitchFamily="34" charset="-122"/>
                <a:sym typeface="Times New Roman" panose="02020603050405020304"/>
              </a:endParaRPr>
            </a:p>
          </p:txBody>
        </p:sp>
        <p:sp>
          <p:nvSpPr>
            <p:cNvPr id="9" name="文本框 459"/>
            <p:cNvSpPr txBox="1"/>
            <p:nvPr>
              <p:custDataLst>
                <p:tags r:id="rId4"/>
              </p:custDataLst>
            </p:nvPr>
          </p:nvSpPr>
          <p:spPr>
            <a:xfrm>
              <a:off x="0" y="1"/>
              <a:ext cx="5248275" cy="247947"/>
            </a:xfrm>
            <a:prstGeom prst="rect">
              <a:avLst/>
            </a:prstGeom>
            <a:no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dirty="0" err="1">
                  <a:latin typeface="等线 Light" panose="02010600030101010101" charset="-122"/>
                  <a:ea typeface="黑体" panose="02010609060101010101" charset="-122"/>
                  <a:cs typeface="Times New Roman" panose="02020603050405020304"/>
                  <a:sym typeface="Times New Roman" panose="02020603050405020304"/>
                </a:rPr>
                <a:t>语法格式</a:t>
              </a:r>
              <a:r>
                <a:rPr lang="en-US" altLang="zh-CN" sz="1600" kern="100" dirty="0">
                  <a:latin typeface="等线 Light" panose="02010600030101010101" charset="-122"/>
                  <a:ea typeface="黑体" panose="02010609060101010101" charset="-122"/>
                  <a:cs typeface="Times New Roman" panose="02020603050405020304"/>
                  <a:sym typeface="Times New Roman" panose="02020603050405020304"/>
                </a:rPr>
                <a:t>：</a:t>
              </a:r>
              <a:endParaRPr lang="en-US" altLang="zh-CN" sz="1600" kern="100" dirty="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16" name="组合 457"/>
          <p:cNvGrpSpPr/>
          <p:nvPr/>
        </p:nvGrpSpPr>
        <p:grpSpPr>
          <a:xfrm>
            <a:off x="752475" y="4297154"/>
            <a:ext cx="7054850" cy="758629"/>
            <a:chOff x="0" y="1"/>
            <a:chExt cx="5248275" cy="467453"/>
          </a:xfrm>
        </p:grpSpPr>
        <p:sp>
          <p:nvSpPr>
            <p:cNvPr id="17" name="文本框 2"/>
            <p:cNvSpPr txBox="1">
              <a:spLocks noChangeArrowheads="1"/>
            </p:cNvSpPr>
            <p:nvPr>
              <p:custDataLst>
                <p:tags r:id="rId1"/>
              </p:custDataLst>
            </p:nvPr>
          </p:nvSpPr>
          <p:spPr bwMode="auto">
            <a:xfrm>
              <a:off x="0" y="172535"/>
              <a:ext cx="5248275" cy="294919"/>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spcBef>
                  <a:spcPts val="0"/>
                </a:spcBef>
                <a:spcAft>
                  <a:spcPts val="0"/>
                </a:spcAft>
              </a:pPr>
              <a:r>
                <a:rPr lang="en-US" altLang="zh-CN" kern="1200" dirty="0" smtClean="0">
                  <a:solidFill>
                    <a:srgbClr val="FF0000"/>
                  </a:solidFill>
                  <a:latin typeface="Arial" panose="020B0604020202020204"/>
                  <a:ea typeface="微软雅黑" panose="020B0503020204020204" pitchFamily="34" charset="-122"/>
                  <a:sym typeface="Times New Roman" panose="02020603050405020304"/>
                </a:rPr>
                <a:t>DROP </a:t>
              </a:r>
              <a:r>
                <a:rPr lang="en-US" altLang="zh-CN" kern="1200" dirty="0" smtClean="0">
                  <a:solidFill>
                    <a:srgbClr val="404040"/>
                  </a:solidFill>
                  <a:latin typeface="Arial" panose="020B0604020202020204"/>
                  <a:ea typeface="微软雅黑" panose="020B0503020204020204" pitchFamily="34" charset="-122"/>
                  <a:sym typeface="Times New Roman" panose="02020603050405020304"/>
                </a:rPr>
                <a:t>DATABASE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[IF </a:t>
              </a:r>
              <a:r>
                <a:rPr lang="en-US" altLang="zh-CN" kern="1200" dirty="0" smtClean="0">
                  <a:solidFill>
                    <a:srgbClr val="404040"/>
                  </a:solidFill>
                  <a:latin typeface="Arial" panose="020B0604020202020204"/>
                  <a:ea typeface="微软雅黑" panose="020B0503020204020204" pitchFamily="34" charset="-122"/>
                  <a:sym typeface="Times New Roman" panose="02020603050405020304"/>
                </a:rPr>
                <a:t>EXISTS</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 </a:t>
              </a:r>
              <a:r>
                <a:rPr lang="en-US" altLang="zh-CN" kern="1200" dirty="0" err="1" smtClean="0">
                  <a:solidFill>
                    <a:srgbClr val="FF0000"/>
                  </a:solidFill>
                  <a:latin typeface="Arial" panose="020B0604020202020204"/>
                  <a:ea typeface="微软雅黑" panose="020B0503020204020204" pitchFamily="34" charset="-122"/>
                  <a:sym typeface="Times New Roman" panose="02020603050405020304"/>
                </a:rPr>
                <a:t>数据库名</a:t>
              </a:r>
              <a:r>
                <a:rPr lang="en-US" altLang="zh-CN" kern="1200" dirty="0" smtClean="0">
                  <a:solidFill>
                    <a:srgbClr val="FF0000"/>
                  </a:solidFill>
                  <a:latin typeface="Arial" panose="020B0604020202020204"/>
                  <a:ea typeface="微软雅黑" panose="020B0503020204020204" pitchFamily="34" charset="-122"/>
                  <a:sym typeface="Times New Roman" panose="02020603050405020304"/>
                </a:rPr>
                <a:t>                                      </a:t>
              </a:r>
              <a:endParaRPr lang="en-US" altLang="zh-CN" kern="1200" dirty="0">
                <a:solidFill>
                  <a:srgbClr val="FF0000"/>
                </a:solidFill>
                <a:latin typeface="Arial" panose="020B0604020202020204"/>
                <a:ea typeface="微软雅黑" panose="020B0503020204020204" pitchFamily="34" charset="-122"/>
                <a:sym typeface="Times New Roman" panose="02020603050405020304"/>
              </a:endParaRPr>
            </a:p>
          </p:txBody>
        </p:sp>
        <p:sp>
          <p:nvSpPr>
            <p:cNvPr id="18" name="文本框 459"/>
            <p:cNvSpPr txBox="1"/>
            <p:nvPr>
              <p:custDataLst>
                <p:tags r:id="rId2"/>
              </p:custDataLst>
            </p:nvPr>
          </p:nvSpPr>
          <p:spPr>
            <a:xfrm>
              <a:off x="0" y="1"/>
              <a:ext cx="5248275" cy="247947"/>
            </a:xfrm>
            <a:prstGeom prst="rect">
              <a:avLst/>
            </a:prstGeom>
            <a:no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dirty="0" err="1">
                  <a:latin typeface="等线 Light" panose="02010600030101010101" charset="-122"/>
                  <a:ea typeface="黑体" panose="02010609060101010101" charset="-122"/>
                  <a:cs typeface="Times New Roman" panose="02020603050405020304"/>
                  <a:sym typeface="Times New Roman" panose="02020603050405020304"/>
                </a:rPr>
                <a:t>语法格式</a:t>
              </a:r>
              <a:r>
                <a:rPr lang="en-US" altLang="zh-CN" sz="1600" kern="100" dirty="0">
                  <a:latin typeface="等线 Light" panose="02010600030101010101" charset="-122"/>
                  <a:ea typeface="黑体" panose="02010609060101010101" charset="-122"/>
                  <a:cs typeface="Times New Roman" panose="02020603050405020304"/>
                  <a:sym typeface="Times New Roman" panose="02020603050405020304"/>
                </a:rPr>
                <a:t>：</a:t>
              </a:r>
              <a:endParaRPr lang="en-US" altLang="zh-CN" sz="1600" kern="100" dirty="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spTree>
    <p:extLst>
      <p:ext uri="{BB962C8B-B14F-4D97-AF65-F5344CB8AC3E}">
        <p14:creationId xmlns:p14="http://schemas.microsoft.com/office/powerpoint/2010/main" val="3722606595"/>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917065" y="2096135"/>
            <a:ext cx="8971915" cy="2322195"/>
          </a:xfrm>
        </p:spPr>
        <p:txBody>
          <a:bodyPr>
            <a:noAutofit/>
          </a:bodyPr>
          <a:lstStyle/>
          <a:p>
            <a:pPr marL="571500" indent="-571500" algn="just" fontAlgn="auto">
              <a:lnSpc>
                <a:spcPct val="150000"/>
              </a:lnSpc>
              <a:spcBef>
                <a:spcPts val="100"/>
              </a:spcBef>
              <a:buFont typeface="+mj-ea"/>
              <a:buAutoNum type="ea1JpnChsDbPeriod"/>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创建数据库</a:t>
            </a:r>
          </a:p>
          <a:p>
            <a:pPr marL="571500" indent="-571500" algn="just" fontAlgn="auto">
              <a:lnSpc>
                <a:spcPct val="200000"/>
              </a:lnSpc>
              <a:spcBef>
                <a:spcPts val="100"/>
              </a:spcBef>
              <a:buFont typeface="+mj-ea"/>
              <a:buAutoNum type="ea1JpnChsDbPeriod"/>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选择数据库</a:t>
            </a:r>
          </a:p>
          <a:p>
            <a:pPr marL="571500" indent="-571500" algn="just" fontAlgn="auto">
              <a:lnSpc>
                <a:spcPct val="200000"/>
              </a:lnSpc>
              <a:spcBef>
                <a:spcPts val="100"/>
              </a:spcBef>
              <a:buFont typeface="+mj-ea"/>
              <a:buAutoNum type="ea1JpnChsDbPeriod"/>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修改数据库</a:t>
            </a:r>
          </a:p>
          <a:p>
            <a:pPr marL="571500" indent="-571500" algn="just" fontAlgn="auto">
              <a:lnSpc>
                <a:spcPct val="200000"/>
              </a:lnSpc>
              <a:spcBef>
                <a:spcPts val="100"/>
              </a:spcBef>
              <a:buFont typeface="+mj-ea"/>
              <a:buAutoNum type="ea1JpnChsDbPeriod"/>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删除数据库</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1"/>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altLang="zh-CN" sz="3110" b="1" dirty="0">
                <a:latin typeface="微软雅黑" panose="020B0503020204020204" pitchFamily="34" charset="-122"/>
                <a:ea typeface="微软雅黑" panose="020B0503020204020204" pitchFamily="34" charset="-122"/>
                <a:cs typeface="微软雅黑" panose="020B0503020204020204" pitchFamily="34" charset="-122"/>
              </a:rPr>
              <a:t>创建数据库</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创建学生信息数据库，并命名为“stuinfo”。</a:t>
            </a:r>
            <a:r>
              <a:rPr sz="2400" dirty="0">
                <a:solidFill>
                  <a:srgbClr val="ED7D31"/>
                </a:solidFill>
                <a:latin typeface="微软雅黑" panose="020B0503020204020204" pitchFamily="34" charset="-122"/>
                <a:ea typeface="微软雅黑" panose="020B0503020204020204" pitchFamily="34" charset="-122"/>
                <a:cs typeface="微软雅黑" panose="020B0503020204020204" pitchFamily="34" charset="-122"/>
                <a:sym typeface="+mn-ea"/>
              </a:rPr>
              <a:t>SQL语句如下：</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6096000" cy="1014730"/>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步骤一：</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创建一个名为Stuinfo的数据库。</a:t>
            </a:r>
          </a:p>
          <a:p>
            <a:pPr indent="0" fontAlgn="auto">
              <a:lnSpc>
                <a:spcPct val="150000"/>
              </a:lnSpc>
            </a:pP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CREATE DATABASE stuinfo; </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823" name="图片 823"/>
          <p:cNvPicPr>
            <a:picLocks noChangeAspect="1"/>
          </p:cNvPicPr>
          <p:nvPr>
            <p:custDataLst>
              <p:tags r:id="rId1"/>
            </p:custDataLst>
          </p:nvPr>
        </p:nvPicPr>
        <p:blipFill>
          <a:blip r:embed="rId6"/>
          <a:stretch>
            <a:fillRect/>
          </a:stretch>
        </p:blipFill>
        <p:spPr>
          <a:xfrm>
            <a:off x="734060" y="3481070"/>
            <a:ext cx="7136130" cy="1845945"/>
          </a:xfrm>
          <a:prstGeom prst="rect">
            <a:avLst/>
          </a:prstGeom>
        </p:spPr>
      </p:pic>
    </p:spTree>
    <p:extLst>
      <p:ext uri="{BB962C8B-B14F-4D97-AF65-F5344CB8AC3E}">
        <p14:creationId xmlns:p14="http://schemas.microsoft.com/office/powerpoint/2010/main" val="3175965308"/>
      </p:ext>
    </p:extLst>
  </p:cSld>
  <p:clrMapOvr>
    <a:masterClrMapping/>
  </p:clrMapOvr>
  <mc:AlternateContent xmlns:mc="http://schemas.openxmlformats.org/markup-compatibility/2006" xmlns:p14="http://schemas.microsoft.com/office/powerpoint/2010/main">
    <mc:Choice Requires="p14">
      <p:transition spd="med">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wedg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12" presetClass="entr" presetSubtype="2"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ppt_x</p:attrName>
                                        </p:attrNameLst>
                                      </p:cBhvr>
                                      <p:tavLst>
                                        <p:tav tm="0">
                                          <p:val>
                                            <p:strVal val="#ppt_x+#ppt_w*1.125000"/>
                                          </p:val>
                                        </p:tav>
                                        <p:tav tm="100000">
                                          <p:val>
                                            <p:strVal val="#ppt_x"/>
                                          </p:val>
                                        </p:tav>
                                      </p:tavLst>
                                    </p:anim>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altLang="zh-CN" sz="3110" b="1" dirty="0">
                <a:latin typeface="微软雅黑" panose="020B0503020204020204" pitchFamily="34" charset="-122"/>
                <a:ea typeface="微软雅黑" panose="020B0503020204020204" pitchFamily="34" charset="-122"/>
                <a:cs typeface="微软雅黑" panose="020B0503020204020204" pitchFamily="34" charset="-122"/>
              </a:rPr>
              <a:t>创建数据库</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创建学生信息数据库，并命名为“stuinfo”。</a:t>
            </a:r>
            <a:r>
              <a:rPr sz="2400" dirty="0">
                <a:solidFill>
                  <a:srgbClr val="ED7D31"/>
                </a:solidFill>
                <a:latin typeface="微软雅黑" panose="020B0503020204020204" pitchFamily="34" charset="-122"/>
                <a:ea typeface="微软雅黑" panose="020B0503020204020204" pitchFamily="34" charset="-122"/>
                <a:cs typeface="微软雅黑" panose="020B0503020204020204" pitchFamily="34" charset="-122"/>
                <a:sym typeface="+mn-ea"/>
              </a:rPr>
              <a:t>SQL语句如下：</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6096000" cy="1014730"/>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步骤二：</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显示目前MySQL中数据库信息。</a:t>
            </a:r>
          </a:p>
          <a:p>
            <a:pPr indent="0" fontAlgn="auto">
              <a:lnSpc>
                <a:spcPct val="150000"/>
              </a:lnSpc>
            </a:pP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SHOW</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DATABASE</a:t>
            </a: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824" name="图片 824"/>
          <p:cNvPicPr>
            <a:picLocks noChangeAspect="1"/>
          </p:cNvPicPr>
          <p:nvPr>
            <p:custDataLst>
              <p:tags r:id="rId1"/>
            </p:custDataLst>
          </p:nvPr>
        </p:nvPicPr>
        <p:blipFill>
          <a:blip r:embed="rId6"/>
          <a:stretch>
            <a:fillRect/>
          </a:stretch>
        </p:blipFill>
        <p:spPr>
          <a:xfrm>
            <a:off x="576580" y="3429000"/>
            <a:ext cx="5850255" cy="2581275"/>
          </a:xfrm>
          <a:prstGeom prst="rect">
            <a:avLst/>
          </a:prstGeom>
        </p:spPr>
      </p:pic>
    </p:spTree>
    <p:extLst>
      <p:ext uri="{BB962C8B-B14F-4D97-AF65-F5344CB8AC3E}">
        <p14:creationId xmlns:p14="http://schemas.microsoft.com/office/powerpoint/2010/main" val="748417173"/>
      </p:ext>
    </p:extLst>
  </p:cSld>
  <p:clrMapOvr>
    <a:masterClrMapping/>
  </p:clrMapOvr>
  <mc:AlternateContent xmlns:mc="http://schemas.openxmlformats.org/markup-compatibility/2006" xmlns:p14="http://schemas.microsoft.com/office/powerpoint/2010/main">
    <mc:Choice Requires="p14">
      <p:transition spd="med">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wedg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12" presetClass="entr" presetSubtype="2"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ppt_x</p:attrName>
                                        </p:attrNameLst>
                                      </p:cBhvr>
                                      <p:tavLst>
                                        <p:tav tm="0">
                                          <p:val>
                                            <p:strVal val="#ppt_x+#ppt_w*1.125000"/>
                                          </p:val>
                                        </p:tav>
                                        <p:tav tm="100000">
                                          <p:val>
                                            <p:strVal val="#ppt_x"/>
                                          </p:val>
                                        </p:tav>
                                      </p:tavLst>
                                    </p:anim>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altLang="zh-CN" sz="3110" b="1" dirty="0">
                <a:latin typeface="微软雅黑" panose="020B0503020204020204" pitchFamily="34" charset="-122"/>
                <a:ea typeface="微软雅黑" panose="020B0503020204020204" pitchFamily="34" charset="-122"/>
                <a:cs typeface="微软雅黑" panose="020B0503020204020204" pitchFamily="34" charset="-122"/>
              </a:rPr>
              <a:t>创建数据库</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创建学生信息数据库，并命名为“stuinfo”。</a:t>
            </a:r>
            <a:r>
              <a:rPr sz="2400" dirty="0">
                <a:solidFill>
                  <a:srgbClr val="ED7D31"/>
                </a:solidFill>
                <a:latin typeface="微软雅黑" panose="020B0503020204020204" pitchFamily="34" charset="-122"/>
                <a:ea typeface="微软雅黑" panose="020B0503020204020204" pitchFamily="34" charset="-122"/>
                <a:cs typeface="微软雅黑" panose="020B0503020204020204" pitchFamily="34" charset="-122"/>
                <a:sym typeface="+mn-ea"/>
              </a:rPr>
              <a:t>SQL语句如下：</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8707755" cy="1014730"/>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步骤三：</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显示目前创建的Stuinfo数据的信息。</a:t>
            </a:r>
          </a:p>
          <a:p>
            <a:pPr indent="0" fontAlgn="auto">
              <a:lnSpc>
                <a:spcPct val="150000"/>
              </a:lnSpc>
            </a:pP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SHOW CREATE DATABASE stuinfo;   </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825" name="图片 825"/>
          <p:cNvPicPr>
            <a:picLocks noChangeAspect="1"/>
          </p:cNvPicPr>
          <p:nvPr>
            <p:custDataLst>
              <p:tags r:id="rId1"/>
            </p:custDataLst>
          </p:nvPr>
        </p:nvPicPr>
        <p:blipFill>
          <a:blip r:embed="rId6"/>
          <a:stretch>
            <a:fillRect/>
          </a:stretch>
        </p:blipFill>
        <p:spPr>
          <a:xfrm>
            <a:off x="602615" y="3409315"/>
            <a:ext cx="10017125" cy="2562225"/>
          </a:xfrm>
          <a:prstGeom prst="rect">
            <a:avLst/>
          </a:prstGeom>
        </p:spPr>
      </p:pic>
    </p:spTree>
    <p:extLst>
      <p:ext uri="{BB962C8B-B14F-4D97-AF65-F5344CB8AC3E}">
        <p14:creationId xmlns:p14="http://schemas.microsoft.com/office/powerpoint/2010/main" val="2158979983"/>
      </p:ext>
    </p:extLst>
  </p:cSld>
  <p:clrMapOvr>
    <a:masterClrMapping/>
  </p:clrMapOvr>
  <mc:AlternateContent xmlns:mc="http://schemas.openxmlformats.org/markup-compatibility/2006" xmlns:p14="http://schemas.microsoft.com/office/powerpoint/2010/main">
    <mc:Choice Requires="p14">
      <p:transition spd="med">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wedg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12" presetClass="entr" presetSubtype="2"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ppt_x</p:attrName>
                                        </p:attrNameLst>
                                      </p:cBhvr>
                                      <p:tavLst>
                                        <p:tav tm="0">
                                          <p:val>
                                            <p:strVal val="#ppt_x+#ppt_w*1.125000"/>
                                          </p:val>
                                        </p:tav>
                                        <p:tav tm="100000">
                                          <p:val>
                                            <p:strVal val="#ppt_x"/>
                                          </p:val>
                                        </p:tav>
                                      </p:tavLst>
                                    </p:anim>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altLang="zh-CN" sz="3110" b="1" dirty="0">
                <a:latin typeface="微软雅黑" panose="020B0503020204020204" pitchFamily="34" charset="-122"/>
                <a:ea typeface="微软雅黑" panose="020B0503020204020204" pitchFamily="34" charset="-122"/>
                <a:cs typeface="微软雅黑" panose="020B0503020204020204" pitchFamily="34" charset="-122"/>
              </a:rPr>
              <a:t>创建数据库</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创建学生信息数据库，并命名为“stuinfo”。</a:t>
            </a:r>
            <a:r>
              <a:rPr sz="2400" dirty="0">
                <a:solidFill>
                  <a:srgbClr val="ED7D31"/>
                </a:solidFill>
                <a:latin typeface="微软雅黑" panose="020B0503020204020204" pitchFamily="34" charset="-122"/>
                <a:ea typeface="微软雅黑" panose="020B0503020204020204" pitchFamily="34" charset="-122"/>
                <a:cs typeface="微软雅黑" panose="020B0503020204020204" pitchFamily="34" charset="-122"/>
                <a:sym typeface="+mn-ea"/>
              </a:rPr>
              <a:t>SQL语句如下：</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1119485" cy="82994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步骤四：</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在MySQL的安装路径下，经过初始化生成Data目录，存放数据库信息。Data目录下的生成stuinfo文件夹如图所示 。</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826" name="图片 826"/>
          <p:cNvPicPr>
            <a:picLocks noChangeAspect="1"/>
          </p:cNvPicPr>
          <p:nvPr>
            <p:custDataLst>
              <p:tags r:id="rId1"/>
            </p:custDataLst>
          </p:nvPr>
        </p:nvPicPr>
        <p:blipFill>
          <a:blip r:embed="rId6"/>
          <a:stretch>
            <a:fillRect/>
          </a:stretch>
        </p:blipFill>
        <p:spPr>
          <a:xfrm>
            <a:off x="688340" y="3459480"/>
            <a:ext cx="8311515" cy="2542540"/>
          </a:xfrm>
          <a:prstGeom prst="rect">
            <a:avLst/>
          </a:prstGeom>
        </p:spPr>
      </p:pic>
      <p:sp>
        <p:nvSpPr>
          <p:cNvPr id="100" name="文本框 99"/>
          <p:cNvSpPr txBox="1"/>
          <p:nvPr/>
        </p:nvSpPr>
        <p:spPr>
          <a:xfrm>
            <a:off x="688340" y="6120765"/>
            <a:ext cx="9273540" cy="368300"/>
          </a:xfrm>
          <a:prstGeom prst="rect">
            <a:avLst/>
          </a:prstGeom>
          <a:noFill/>
          <a:ln w="9525">
            <a:noFill/>
          </a:ln>
        </p:spPr>
        <p:txBody>
          <a:bodyPr wrap="square">
            <a:spAutoFit/>
          </a:bodyPr>
          <a:lstStyle/>
          <a:p>
            <a:pPr marL="266700" indent="-266700"/>
            <a:r>
              <a:rPr lang="en-US" b="0">
                <a:solidFill>
                  <a:srgbClr val="FF0000"/>
                </a:solidFill>
                <a:latin typeface="Wingdings" panose="05000000000000000000" charset="0"/>
                <a:ea typeface="等线" panose="02010600030101010101" charset="-122"/>
              </a:rPr>
              <a:t>Ø </a:t>
            </a:r>
            <a:r>
              <a:rPr lang="zh-CN" b="0">
                <a:solidFill>
                  <a:srgbClr val="FF0000"/>
                </a:solidFill>
                <a:ea typeface="等线" panose="02010600030101010101" charset="-122"/>
              </a:rPr>
              <a:t>创建好</a:t>
            </a:r>
            <a:r>
              <a:rPr lang="zh-CN" b="0">
                <a:solidFill>
                  <a:srgbClr val="FF0000"/>
                </a:solidFill>
                <a:ea typeface="等线" panose="02010600030101010101" charset="-122"/>
                <a:cs typeface="MicrosoftYaHei" charset="0"/>
              </a:rPr>
              <a:t>stuinfo数据库后，可以看到Data目录下生成stuinfo存放该数据库的数据。</a:t>
            </a:r>
            <a:endParaRPr lang="zh-CN" altLang="en-US" b="0">
              <a:solidFill>
                <a:srgbClr val="FF0000"/>
              </a:solidFill>
              <a:ea typeface="等线" panose="02010600030101010101" charset="-122"/>
              <a:cs typeface="MicrosoftYaHei" charset="0"/>
            </a:endParaRPr>
          </a:p>
        </p:txBody>
      </p:sp>
    </p:spTree>
    <p:extLst>
      <p:ext uri="{BB962C8B-B14F-4D97-AF65-F5344CB8AC3E}">
        <p14:creationId xmlns:p14="http://schemas.microsoft.com/office/powerpoint/2010/main" val="1144002466"/>
      </p:ext>
    </p:extLst>
  </p:cSld>
  <p:clrMapOvr>
    <a:masterClrMapping/>
  </p:clrMapOvr>
  <mc:AlternateContent xmlns:mc="http://schemas.openxmlformats.org/markup-compatibility/2006" xmlns:p14="http://schemas.microsoft.com/office/powerpoint/2010/main">
    <mc:Choice Requires="p14">
      <p:transition spd="med">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wedg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12" presetClass="entr" presetSubtype="2"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ppt_x</p:attrName>
                                        </p:attrNameLst>
                                      </p:cBhvr>
                                      <p:tavLst>
                                        <p:tav tm="0">
                                          <p:val>
                                            <p:strVal val="#ppt_x+#ppt_w*1.125000"/>
                                          </p:val>
                                        </p:tav>
                                        <p:tav tm="100000">
                                          <p:val>
                                            <p:strVal val="#ppt_x"/>
                                          </p:val>
                                        </p:tav>
                                      </p:tavLst>
                                    </p:anim>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241300"/>
            <a:ext cx="12062460" cy="764540"/>
          </a:xfrm>
        </p:spPr>
        <p:txBody>
          <a:bodyPr/>
          <a:lstStyle/>
          <a:p>
            <a:pPr lvl="0" algn="just"/>
            <a:r>
              <a:rPr sz="2800" b="1" dirty="0">
                <a:latin typeface="微软雅黑" panose="020B0503020204020204" pitchFamily="34" charset="-122"/>
                <a:ea typeface="微软雅黑" panose="020B0503020204020204" pitchFamily="34" charset="-122"/>
                <a:cs typeface="微软雅黑" panose="020B0503020204020204" pitchFamily="34" charset="-122"/>
              </a:rPr>
              <a:t>创建数据库注意事项</a:t>
            </a:r>
          </a:p>
        </p:txBody>
      </p:sp>
      <p:sp>
        <p:nvSpPr>
          <p:cNvPr id="14" name="等腰三角形 13"/>
          <p:cNvSpPr/>
          <p:nvPr/>
        </p:nvSpPr>
        <p:spPr>
          <a:xfrm rot="20940000">
            <a:off x="330263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59727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 name="组合 2"/>
          <p:cNvGrpSpPr/>
          <p:nvPr/>
        </p:nvGrpSpPr>
        <p:grpSpPr>
          <a:xfrm>
            <a:off x="2063750" y="1917700"/>
            <a:ext cx="7543800" cy="755650"/>
            <a:chOff x="3250" y="3240"/>
            <a:chExt cx="11880" cy="1190"/>
          </a:xfrm>
        </p:grpSpPr>
        <p:sp>
          <p:nvSpPr>
            <p:cNvPr id="13" name="椭圆 12"/>
            <p:cNvSpPr/>
            <p:nvPr/>
          </p:nvSpPr>
          <p:spPr>
            <a:xfrm>
              <a:off x="3250" y="3299"/>
              <a:ext cx="1073" cy="1037"/>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latin typeface="微软雅黑" panose="020B0503020204020204" pitchFamily="34" charset="-122"/>
                  <a:ea typeface="微软雅黑" panose="020B0503020204020204" pitchFamily="34" charset="-122"/>
                </a:rPr>
                <a:t>1</a:t>
              </a:r>
            </a:p>
          </p:txBody>
        </p:sp>
        <p:cxnSp>
          <p:nvCxnSpPr>
            <p:cNvPr id="18" name="肘形连接符 17"/>
            <p:cNvCxnSpPr/>
            <p:nvPr/>
          </p:nvCxnSpPr>
          <p:spPr>
            <a:xfrm rot="16200000" flipH="1">
              <a:off x="3268" y="3815"/>
              <a:ext cx="1037" cy="5"/>
            </a:xfrm>
            <a:prstGeom prst="bentConnector5">
              <a:avLst>
                <a:gd name="adj1" fmla="val -27868"/>
                <a:gd name="adj2" fmla="val 231240000"/>
                <a:gd name="adj3" fmla="val 125168"/>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702" y="3240"/>
              <a:ext cx="10428" cy="1190"/>
            </a:xfrm>
            <a:prstGeom prst="rect">
              <a:avLst/>
            </a:prstGeom>
            <a:noFill/>
          </p:spPr>
          <p:txBody>
            <a:bodyPr wrap="square" rtlCol="0">
              <a:spAutoFit/>
            </a:bodyPr>
            <a:lstStyle/>
            <a:p>
              <a:pPr marL="0" indent="0" algn="just">
                <a:lnSpc>
                  <a:spcPct val="120000"/>
                </a:lnSpc>
                <a:buNone/>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数据库名称必须使用字母、数字、下划线组成的字符，不允许使用其他字符，数字不能放在第一个位置。</a:t>
              </a:r>
            </a:p>
          </p:txBody>
        </p:sp>
      </p:grpSp>
      <p:grpSp>
        <p:nvGrpSpPr>
          <p:cNvPr id="4" name="组合 3"/>
          <p:cNvGrpSpPr/>
          <p:nvPr/>
        </p:nvGrpSpPr>
        <p:grpSpPr>
          <a:xfrm>
            <a:off x="2063750" y="3056255"/>
            <a:ext cx="7348855" cy="658495"/>
            <a:chOff x="3250" y="5671"/>
            <a:chExt cx="11573" cy="1037"/>
          </a:xfrm>
        </p:grpSpPr>
        <p:sp>
          <p:nvSpPr>
            <p:cNvPr id="20" name="椭圆 19"/>
            <p:cNvSpPr/>
            <p:nvPr>
              <p:custDataLst>
                <p:tags r:id="rId4"/>
              </p:custDataLst>
            </p:nvPr>
          </p:nvSpPr>
          <p:spPr>
            <a:xfrm>
              <a:off x="3250" y="5671"/>
              <a:ext cx="1073" cy="1037"/>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latin typeface="微软雅黑" panose="020B0503020204020204" pitchFamily="34" charset="-122"/>
                  <a:ea typeface="微软雅黑" panose="020B0503020204020204" pitchFamily="34" charset="-122"/>
                </a:rPr>
                <a:t>2</a:t>
              </a:r>
            </a:p>
          </p:txBody>
        </p:sp>
        <p:cxnSp>
          <p:nvCxnSpPr>
            <p:cNvPr id="21" name="肘形连接符 20"/>
            <p:cNvCxnSpPr/>
            <p:nvPr>
              <p:custDataLst>
                <p:tags r:id="rId5"/>
              </p:custDataLst>
            </p:nvPr>
          </p:nvCxnSpPr>
          <p:spPr>
            <a:xfrm rot="16200000" flipH="1">
              <a:off x="3268" y="6187"/>
              <a:ext cx="1037" cy="5"/>
            </a:xfrm>
            <a:prstGeom prst="bentConnector5">
              <a:avLst>
                <a:gd name="adj1" fmla="val -23529"/>
                <a:gd name="adj2" fmla="val 231240000"/>
                <a:gd name="adj3" fmla="val 12738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custDataLst>
                <p:tags r:id="rId6"/>
              </p:custDataLst>
            </p:nvPr>
          </p:nvSpPr>
          <p:spPr>
            <a:xfrm>
              <a:off x="4770" y="5807"/>
              <a:ext cx="10053" cy="858"/>
            </a:xfrm>
            <a:prstGeom prst="rect">
              <a:avLst/>
            </a:prstGeom>
            <a:noFill/>
          </p:spPr>
          <p:txBody>
            <a:bodyPr wrap="square" rtlCol="0">
              <a:noAutofit/>
            </a:bodyPr>
            <a:lstStyle/>
            <a:p>
              <a:pPr indent="0" algn="just" fontAlgn="auto">
                <a:lnSpc>
                  <a:spcPct val="130000"/>
                </a:lnSpc>
                <a:buNone/>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不能创建重名数据库，数据库名称必须要唯一。</a:t>
              </a:r>
            </a:p>
          </p:txBody>
        </p:sp>
      </p:grpSp>
      <p:grpSp>
        <p:nvGrpSpPr>
          <p:cNvPr id="5" name="组合 4"/>
          <p:cNvGrpSpPr/>
          <p:nvPr/>
        </p:nvGrpSpPr>
        <p:grpSpPr>
          <a:xfrm>
            <a:off x="2048510" y="4143375"/>
            <a:ext cx="7489190" cy="848995"/>
            <a:chOff x="3250" y="7945"/>
            <a:chExt cx="11794" cy="1337"/>
          </a:xfrm>
        </p:grpSpPr>
        <p:sp>
          <p:nvSpPr>
            <p:cNvPr id="23" name="椭圆 22"/>
            <p:cNvSpPr/>
            <p:nvPr/>
          </p:nvSpPr>
          <p:spPr>
            <a:xfrm>
              <a:off x="3250" y="8043"/>
              <a:ext cx="1073" cy="1037"/>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latin typeface="微软雅黑" panose="020B0503020204020204" pitchFamily="34" charset="-122"/>
                  <a:ea typeface="微软雅黑" panose="020B0503020204020204" pitchFamily="34" charset="-122"/>
                </a:rPr>
                <a:t>3</a:t>
              </a:r>
            </a:p>
          </p:txBody>
        </p:sp>
        <p:cxnSp>
          <p:nvCxnSpPr>
            <p:cNvPr id="24" name="肘形连接符 23"/>
            <p:cNvCxnSpPr/>
            <p:nvPr/>
          </p:nvCxnSpPr>
          <p:spPr>
            <a:xfrm rot="16200000" flipH="1">
              <a:off x="3268" y="8559"/>
              <a:ext cx="1037" cy="5"/>
            </a:xfrm>
            <a:prstGeom prst="bentConnector5">
              <a:avLst>
                <a:gd name="adj1" fmla="val -27965"/>
                <a:gd name="adj2" fmla="val 231240000"/>
                <a:gd name="adj3" fmla="val 123047"/>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4726" y="7945"/>
              <a:ext cx="10318" cy="1337"/>
            </a:xfrm>
            <a:prstGeom prst="rect">
              <a:avLst/>
            </a:prstGeom>
            <a:noFill/>
          </p:spPr>
          <p:txBody>
            <a:bodyPr wrap="square" rtlCol="0">
              <a:noAutofit/>
            </a:bodyPr>
            <a:lstStyle/>
            <a:p>
              <a:pPr indent="0" algn="just" fontAlgn="auto">
                <a:lnSpc>
                  <a:spcPct val="130000"/>
                </a:lnSpc>
                <a:buNone/>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数据库名称不能与关键字重名，特别是在数据库应用程序中（如:Navicat）</a:t>
              </a:r>
              <a:r>
                <a:rPr 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避免使用与关键重名的数据库名称。</a:t>
              </a:r>
            </a:p>
          </p:txBody>
        </p:sp>
      </p:grpSp>
      <p:pic>
        <p:nvPicPr>
          <p:cNvPr id="6" name="图片 5"/>
          <p:cNvPicPr>
            <a:picLocks noChangeAspect="1"/>
          </p:cNvPicPr>
          <p:nvPr/>
        </p:nvPicPr>
        <p:blipFill>
          <a:blip r:embed="rId8"/>
          <a:srcRect r="17419"/>
          <a:stretch>
            <a:fillRect/>
          </a:stretch>
        </p:blipFill>
        <p:spPr>
          <a:xfrm>
            <a:off x="10292715" y="5527675"/>
            <a:ext cx="1177290" cy="1009015"/>
          </a:xfrm>
          <a:prstGeom prst="rect">
            <a:avLst/>
          </a:prstGeom>
        </p:spPr>
      </p:pic>
      <p:cxnSp>
        <p:nvCxnSpPr>
          <p:cNvPr id="7" name="直接连接符 6"/>
          <p:cNvCxnSpPr/>
          <p:nvPr/>
        </p:nvCxnSpPr>
        <p:spPr>
          <a:xfrm flipV="1">
            <a:off x="266700" y="878840"/>
            <a:ext cx="3340735" cy="25400"/>
          </a:xfrm>
          <a:prstGeom prst="line">
            <a:avLst/>
          </a:prstGeom>
          <a:ln w="41275"/>
        </p:spPr>
        <p:style>
          <a:lnRef idx="3">
            <a:schemeClr val="accent2"/>
          </a:lnRef>
          <a:fillRef idx="0">
            <a:schemeClr val="accent2"/>
          </a:fillRef>
          <a:effectRef idx="2">
            <a:schemeClr val="accent2"/>
          </a:effectRef>
          <a:fontRef idx="minor">
            <a:schemeClr val="tx1"/>
          </a:fontRef>
        </p:style>
      </p:cxnSp>
      <p:grpSp>
        <p:nvGrpSpPr>
          <p:cNvPr id="8" name="组合 7"/>
          <p:cNvGrpSpPr/>
          <p:nvPr/>
        </p:nvGrpSpPr>
        <p:grpSpPr>
          <a:xfrm>
            <a:off x="2048510" y="5313045"/>
            <a:ext cx="7513320" cy="658495"/>
            <a:chOff x="3250" y="8043"/>
            <a:chExt cx="11832" cy="1037"/>
          </a:xfrm>
        </p:grpSpPr>
        <p:sp>
          <p:nvSpPr>
            <p:cNvPr id="9" name="椭圆 8"/>
            <p:cNvSpPr/>
            <p:nvPr>
              <p:custDataLst>
                <p:tags r:id="rId1"/>
              </p:custDataLst>
            </p:nvPr>
          </p:nvSpPr>
          <p:spPr>
            <a:xfrm>
              <a:off x="3250" y="8043"/>
              <a:ext cx="1073" cy="1037"/>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latin typeface="微软雅黑" panose="020B0503020204020204" pitchFamily="34" charset="-122"/>
                  <a:ea typeface="微软雅黑" panose="020B0503020204020204" pitchFamily="34" charset="-122"/>
                </a:rPr>
                <a:t>4</a:t>
              </a:r>
            </a:p>
          </p:txBody>
        </p:sp>
        <p:cxnSp>
          <p:nvCxnSpPr>
            <p:cNvPr id="10" name="肘形连接符 9"/>
            <p:cNvCxnSpPr/>
            <p:nvPr>
              <p:custDataLst>
                <p:tags r:id="rId2"/>
              </p:custDataLst>
            </p:nvPr>
          </p:nvCxnSpPr>
          <p:spPr>
            <a:xfrm rot="16200000" flipH="1">
              <a:off x="3268" y="8559"/>
              <a:ext cx="1037" cy="5"/>
            </a:xfrm>
            <a:prstGeom prst="bentConnector5">
              <a:avLst>
                <a:gd name="adj1" fmla="val -27965"/>
                <a:gd name="adj2" fmla="val 231240000"/>
                <a:gd name="adj3" fmla="val 123047"/>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3"/>
              </p:custDataLst>
            </p:nvPr>
          </p:nvSpPr>
          <p:spPr>
            <a:xfrm>
              <a:off x="4764" y="8209"/>
              <a:ext cx="10318" cy="849"/>
            </a:xfrm>
            <a:prstGeom prst="rect">
              <a:avLst/>
            </a:prstGeom>
            <a:noFill/>
          </p:spPr>
          <p:txBody>
            <a:bodyPr wrap="square" rtlCol="0">
              <a:noAutofit/>
            </a:bodyPr>
            <a:lstStyle/>
            <a:p>
              <a:pPr indent="0" algn="just" fontAlgn="auto">
                <a:lnSpc>
                  <a:spcPct val="130000"/>
                </a:lnSpc>
                <a:buNone/>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不允许删除和修改M</a:t>
              </a: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y</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SQL系统数据库。</a:t>
              </a:r>
            </a:p>
          </p:txBody>
        </p:sp>
      </p:grpSp>
    </p:spTree>
    <p:extLst>
      <p:ext uri="{BB962C8B-B14F-4D97-AF65-F5344CB8AC3E}">
        <p14:creationId xmlns:p14="http://schemas.microsoft.com/office/powerpoint/2010/main" val="435452273"/>
      </p:ext>
    </p:extLst>
  </p:cSld>
  <p:clrMapOvr>
    <a:masterClrMapping/>
  </p:clrMapOvr>
  <mc:AlternateContent xmlns:mc="http://schemas.openxmlformats.org/markup-compatibility/2006" xmlns:p14="http://schemas.microsoft.com/office/powerpoint/2010/main">
    <mc:Choice Requires="p14">
      <p:transition spd="med">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1+#ppt_w/2"/>
                                          </p:val>
                                        </p:tav>
                                        <p:tav tm="100000">
                                          <p:val>
                                            <p:strVal val="#ppt_x"/>
                                          </p:val>
                                        </p:tav>
                                      </p:tavLst>
                                    </p:anim>
                                    <p:anim calcmode="lin" valueType="num">
                                      <p:cBhvr additive="base">
                                        <p:cTn id="35"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0-#ppt_w/2"/>
                                          </p:val>
                                        </p:tav>
                                        <p:tav tm="100000">
                                          <p:val>
                                            <p:strVal val="#ppt_x"/>
                                          </p:val>
                                        </p:tav>
                                      </p:tavLst>
                                    </p:anim>
                                    <p:anim calcmode="lin" valueType="num">
                                      <p:cBhvr additive="base">
                                        <p:cTn id="4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4" grpId="0" bldLvl="0" animBg="1"/>
      <p:bldP spid="14" grpId="1" animBg="1"/>
      <p:bldP spid="15" grpId="0" bldLvl="0" animBg="1"/>
      <p:bldP spid="1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554730"/>
            <a:ext cx="12192000" cy="3084195"/>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二、选择</a:t>
            </a:r>
            <a:r>
              <a:rPr altLang="zh-CN" sz="3110" b="1" dirty="0">
                <a:latin typeface="微软雅黑" panose="020B0503020204020204" pitchFamily="34" charset="-122"/>
                <a:ea typeface="微软雅黑" panose="020B0503020204020204" pitchFamily="34" charset="-122"/>
                <a:cs typeface="微软雅黑" panose="020B0503020204020204" pitchFamily="34" charset="-122"/>
              </a:rPr>
              <a:t>数据库</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8" name="组合 7"/>
          <p:cNvGrpSpPr/>
          <p:nvPr/>
        </p:nvGrpSpPr>
        <p:grpSpPr>
          <a:xfrm>
            <a:off x="393700" y="1630680"/>
            <a:ext cx="11109325" cy="850900"/>
            <a:chOff x="620" y="2288"/>
            <a:chExt cx="17495" cy="1340"/>
          </a:xfrm>
        </p:grpSpPr>
        <p:sp>
          <p:nvSpPr>
            <p:cNvPr id="7" name="内容占位符 2"/>
            <p:cNvSpPr>
              <a:spLocks noGrp="1"/>
            </p:cNvSpPr>
            <p:nvPr/>
          </p:nvSpPr>
          <p:spPr>
            <a:xfrm>
              <a:off x="3791" y="2288"/>
              <a:ext cx="14325" cy="13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将数据库Stuinfo设置为当前数据库。</a:t>
              </a:r>
              <a:r>
                <a:rPr sz="2400" dirty="0">
                  <a:solidFill>
                    <a:srgbClr val="ED7D31"/>
                  </a:solidFill>
                  <a:latin typeface="微软雅黑" panose="020B0503020204020204" pitchFamily="34" charset="-122"/>
                  <a:ea typeface="微软雅黑" panose="020B0503020204020204" pitchFamily="34" charset="-122"/>
                  <a:cs typeface="微软雅黑" panose="020B0503020204020204" pitchFamily="34" charset="-122"/>
                  <a:sym typeface="+mn-ea"/>
                </a:rPr>
                <a:t>SQL语句如下：</a:t>
              </a:r>
            </a:p>
          </p:txBody>
        </p:sp>
        <p:grpSp>
          <p:nvGrpSpPr>
            <p:cNvPr id="3" name="组合 2"/>
            <p:cNvGrpSpPr/>
            <p:nvPr/>
          </p:nvGrpSpPr>
          <p:grpSpPr>
            <a:xfrm>
              <a:off x="620" y="2288"/>
              <a:ext cx="3171" cy="1059"/>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521970" y="2626995"/>
            <a:ext cx="8707755" cy="461665"/>
          </a:xfrm>
          <a:prstGeom prst="rect">
            <a:avLst/>
          </a:prstGeom>
          <a:noFill/>
        </p:spPr>
        <p:txBody>
          <a:bodyPr wrap="square" rtlCol="0" anchor="t">
            <a:spAutoFit/>
          </a:bodyPr>
          <a:lstStyle/>
          <a:p>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USE </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stuinfo;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
        <p:nvSpPr>
          <p:cNvPr id="100" name="文本框 99"/>
          <p:cNvSpPr txBox="1"/>
          <p:nvPr/>
        </p:nvSpPr>
        <p:spPr>
          <a:xfrm>
            <a:off x="518795" y="918845"/>
            <a:ext cx="10575290" cy="368300"/>
          </a:xfrm>
          <a:prstGeom prst="rect">
            <a:avLst/>
          </a:prstGeom>
          <a:noFill/>
          <a:ln w="9525">
            <a:noFill/>
          </a:ln>
        </p:spPr>
        <p:txBody>
          <a:bodyPr wrap="square">
            <a:spAutoFit/>
          </a:bodyPr>
          <a:lstStyle/>
          <a:p>
            <a:pPr indent="266700"/>
            <a:r>
              <a:rPr lang="zh-CN" b="0">
                <a:solidFill>
                  <a:srgbClr val="0C0C0C"/>
                </a:solidFill>
                <a:latin typeface="MicrosoftYaHei" charset="0"/>
                <a:ea typeface="宋体" panose="02010600030101010101" pitchFamily="2" charset="-122"/>
              </a:rPr>
              <a:t>因为</a:t>
            </a:r>
            <a:r>
              <a:rPr lang="en-US" b="0">
                <a:solidFill>
                  <a:srgbClr val="0C0C0C"/>
                </a:solidFill>
                <a:latin typeface="MicrosoftYaHei" charset="0"/>
                <a:ea typeface="宋体" panose="02010600030101010101" pitchFamily="2" charset="-122"/>
              </a:rPr>
              <a:t>MySQL</a:t>
            </a:r>
            <a:r>
              <a:rPr lang="zh-CN" b="0">
                <a:solidFill>
                  <a:srgbClr val="0C0C0C"/>
                </a:solidFill>
                <a:ea typeface="宋体" panose="02010600030101010101" pitchFamily="2" charset="-122"/>
              </a:rPr>
              <a:t>服务器中有多个数据库，可以使用</a:t>
            </a:r>
            <a:r>
              <a:rPr lang="en-US" b="0">
                <a:solidFill>
                  <a:srgbClr val="0C0C0C"/>
                </a:solidFill>
                <a:latin typeface="MicrosoftYaHei" charset="0"/>
                <a:ea typeface="宋体" panose="02010600030101010101" pitchFamily="2" charset="-122"/>
              </a:rPr>
              <a:t>USE</a:t>
            </a:r>
            <a:r>
              <a:rPr lang="zh-CN" b="0">
                <a:solidFill>
                  <a:srgbClr val="0C0C0C"/>
                </a:solidFill>
                <a:ea typeface="宋体" panose="02010600030101010101" pitchFamily="2" charset="-122"/>
              </a:rPr>
              <a:t>命令可指定当前数据库。</a:t>
            </a:r>
            <a:endParaRPr lang="zh-CN" altLang="en-US" b="0">
              <a:solidFill>
                <a:srgbClr val="0C0C0C"/>
              </a:solidFill>
              <a:ea typeface="宋体" panose="02010600030101010101" pitchFamily="2" charset="-122"/>
            </a:endParaRPr>
          </a:p>
        </p:txBody>
      </p:sp>
      <p:pic>
        <p:nvPicPr>
          <p:cNvPr id="827" name="图片 827"/>
          <p:cNvPicPr>
            <a:picLocks noChangeAspect="1"/>
          </p:cNvPicPr>
          <p:nvPr>
            <p:custDataLst>
              <p:tags r:id="rId1"/>
            </p:custDataLst>
          </p:nvPr>
        </p:nvPicPr>
        <p:blipFill>
          <a:blip r:embed="rId6"/>
          <a:stretch>
            <a:fillRect/>
          </a:stretch>
        </p:blipFill>
        <p:spPr>
          <a:xfrm>
            <a:off x="838835" y="3641725"/>
            <a:ext cx="7171055" cy="1833880"/>
          </a:xfrm>
          <a:prstGeom prst="rect">
            <a:avLst/>
          </a:prstGeom>
        </p:spPr>
      </p:pic>
      <p:sp>
        <p:nvSpPr>
          <p:cNvPr id="10" name="文本框 9"/>
          <p:cNvSpPr txBox="1"/>
          <p:nvPr/>
        </p:nvSpPr>
        <p:spPr>
          <a:xfrm>
            <a:off x="636270" y="5663565"/>
            <a:ext cx="9738360" cy="645160"/>
          </a:xfrm>
          <a:prstGeom prst="rect">
            <a:avLst/>
          </a:prstGeom>
          <a:noFill/>
        </p:spPr>
        <p:txBody>
          <a:bodyPr wrap="square" rtlCol="0" anchor="t">
            <a:spAutoFit/>
          </a:bodyPr>
          <a:lstStyle/>
          <a:p>
            <a:pPr marL="285750" indent="-285750">
              <a:buFont typeface="Wingdings" panose="05000000000000000000" charset="0"/>
              <a:buChar char="Ø"/>
            </a:pPr>
            <a:r>
              <a:rPr lang="zh-CN" altLang="en-US" dirty="0" smtClean="0"/>
              <a:t>USE</a:t>
            </a:r>
            <a:r>
              <a:rPr lang="zh-CN" altLang="en-US" dirty="0"/>
              <a:t>语句也可以用来从一个数据库“跳转”到另一个数据库，在用CREATE DATABASE语句创建了数据库之后，该数据库不会自动成为当前数据库，需要用这条USE语句来指定。</a:t>
            </a:r>
          </a:p>
        </p:txBody>
      </p:sp>
    </p:spTree>
    <p:extLst>
      <p:ext uri="{BB962C8B-B14F-4D97-AF65-F5344CB8AC3E}">
        <p14:creationId xmlns:p14="http://schemas.microsoft.com/office/powerpoint/2010/main" val="1751518130"/>
      </p:ext>
    </p:extLst>
  </p:cSld>
  <p:clrMapOvr>
    <a:masterClrMapping/>
  </p:clrMapOvr>
  <mc:AlternateContent xmlns:mc="http://schemas.openxmlformats.org/markup-compatibility/2006" xmlns:p14="http://schemas.microsoft.com/office/powerpoint/2010/main">
    <mc:Choice Requires="p14">
      <p:transition spd="med">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1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left)">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2" grpId="0"/>
      <p:bldP spid="2" grpId="1"/>
      <p:bldP spid="14" grpId="0" bldLvl="0" animBg="1"/>
      <p:bldP spid="14" grpId="1" animBg="1"/>
      <p:bldP spid="15" grpId="0" bldLvl="0" animBg="1"/>
      <p:bldP spid="1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三、修改</a:t>
            </a:r>
            <a:r>
              <a:rPr altLang="zh-CN" sz="3110" b="1" dirty="0">
                <a:latin typeface="微软雅黑" panose="020B0503020204020204" pitchFamily="34" charset="-122"/>
                <a:ea typeface="微软雅黑" panose="020B0503020204020204" pitchFamily="34" charset="-122"/>
                <a:cs typeface="微软雅黑" panose="020B0503020204020204" pitchFamily="34" charset="-122"/>
              </a:rPr>
              <a:t>数据库</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0960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修改数据库Stuinfo的默认字符集为gbk，校对规则为gbk_chinese_ci。</a:t>
            </a:r>
            <a:r>
              <a:rPr sz="2400" dirty="0">
                <a:solidFill>
                  <a:srgbClr val="ED7D31"/>
                </a:solidFill>
                <a:latin typeface="微软雅黑" panose="020B0503020204020204" pitchFamily="34" charset="-122"/>
                <a:ea typeface="微软雅黑" panose="020B0503020204020204" pitchFamily="34" charset="-122"/>
                <a:cs typeface="微软雅黑" panose="020B0503020204020204" pitchFamily="34" charset="-122"/>
                <a:sym typeface="+mn-ea"/>
              </a:rPr>
              <a:t>SQL语句如下：</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3"/>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4"/>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5"/>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688340" y="6120765"/>
            <a:ext cx="9273540" cy="368300"/>
          </a:xfrm>
          <a:prstGeom prst="rect">
            <a:avLst/>
          </a:prstGeom>
          <a:noFill/>
          <a:ln w="9525">
            <a:noFill/>
          </a:ln>
        </p:spPr>
        <p:txBody>
          <a:bodyPr wrap="square">
            <a:spAutoFit/>
          </a:bodyPr>
          <a:lstStyle/>
          <a:p>
            <a:pPr marL="266700" indent="-266700"/>
            <a:r>
              <a:rPr lang="en-US" b="0">
                <a:solidFill>
                  <a:schemeClr val="tx1"/>
                </a:solidFill>
                <a:latin typeface="Wingdings" panose="05000000000000000000" charset="0"/>
                <a:ea typeface="等线" panose="02010600030101010101" charset="-122"/>
              </a:rPr>
              <a:t>Ø </a:t>
            </a:r>
            <a:r>
              <a:rPr lang="zh-CN" b="0">
                <a:solidFill>
                  <a:schemeClr val="tx1"/>
                </a:solidFill>
                <a:ea typeface="等线" panose="02010600030101010101" charset="-122"/>
              </a:rPr>
              <a:t>通过使用“show create database stuinfo;”语句查看stuinfo数据库的字符集已经更改。</a:t>
            </a:r>
          </a:p>
        </p:txBody>
      </p:sp>
      <p:sp>
        <p:nvSpPr>
          <p:cNvPr id="8" name="文本框 7"/>
          <p:cNvSpPr txBox="1"/>
          <p:nvPr>
            <p:custDataLst>
              <p:tags r:id="rId1"/>
            </p:custDataLst>
          </p:nvPr>
        </p:nvSpPr>
        <p:spPr>
          <a:xfrm>
            <a:off x="605790" y="2341880"/>
            <a:ext cx="8707755" cy="1014730"/>
          </a:xfrm>
          <a:prstGeom prst="rect">
            <a:avLst/>
          </a:prstGeom>
          <a:noFill/>
        </p:spPr>
        <p:txBody>
          <a:bodyPr wrap="square" rtlCol="0" anchor="t">
            <a:spAutoFit/>
          </a:bodyPr>
          <a:lstStyle/>
          <a:p>
            <a:pPr indent="0" fontAlgn="auto">
              <a:lnSpc>
                <a:spcPct val="100000"/>
              </a:lnSpc>
            </a:pPr>
            <a:r>
              <a:rPr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DATABASE Stuinfo</a:t>
            </a:r>
          </a:p>
          <a:p>
            <a:pPr indent="0" fontAlgn="auto">
              <a:lnSpc>
                <a:spcPct val="100000"/>
              </a:lnSpc>
            </a:pPr>
            <a:r>
              <a:rPr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DEFAULT CHARACTER SET gbk</a:t>
            </a:r>
          </a:p>
          <a:p>
            <a:pPr indent="0" fontAlgn="auto">
              <a:lnSpc>
                <a:spcPct val="100000"/>
              </a:lnSpc>
            </a:pPr>
            <a:r>
              <a:rPr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DEFAULT COLLATE  gbk_chinese_ci;  </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828" name="图片 828"/>
          <p:cNvPicPr>
            <a:picLocks noChangeAspect="1" noChangeArrowheads="1"/>
          </p:cNvPicPr>
          <p:nvPr>
            <p:custDataLst>
              <p:tags r:id="rId2"/>
            </p:custDataLst>
          </p:nvPr>
        </p:nvPicPr>
        <p:blipFill>
          <a:blip r:embed="rId7" cstate="print">
            <a:extLst>
              <a:ext uri="{28A0092B-C50C-407E-A947-70E740481C1C}">
                <a14:useLocalDpi xmlns:a14="http://schemas.microsoft.com/office/drawing/2010/main" val="0"/>
              </a:ext>
            </a:extLst>
          </a:blip>
          <a:srcRect/>
          <a:stretch>
            <a:fillRect/>
          </a:stretch>
        </p:blipFill>
        <p:spPr>
          <a:xfrm>
            <a:off x="793750" y="3429000"/>
            <a:ext cx="6913880" cy="2506345"/>
          </a:xfrm>
          <a:prstGeom prst="rect">
            <a:avLst/>
          </a:prstGeom>
          <a:noFill/>
          <a:ln>
            <a:noFill/>
          </a:ln>
        </p:spPr>
      </p:pic>
    </p:spTree>
    <p:extLst>
      <p:ext uri="{BB962C8B-B14F-4D97-AF65-F5344CB8AC3E}">
        <p14:creationId xmlns:p14="http://schemas.microsoft.com/office/powerpoint/2010/main" val="1922036750"/>
      </p:ext>
    </p:extLst>
  </p:cSld>
  <p:clrMapOvr>
    <a:masterClrMapping/>
  </p:clrMapOvr>
  <mc:AlternateContent xmlns:mc="http://schemas.openxmlformats.org/markup-compatibility/2006" xmlns:p14="http://schemas.microsoft.com/office/powerpoint/2010/main">
    <mc:Choice Requires="p14">
      <p:transition spd="med">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wedg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12" presetClass="entr" presetSubtype="2"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ppt_x</p:attrName>
                                        </p:attrNameLst>
                                      </p:cBhvr>
                                      <p:tavLst>
                                        <p:tav tm="0">
                                          <p:val>
                                            <p:strVal val="#ppt_x+#ppt_w*1.125000"/>
                                          </p:val>
                                        </p:tav>
                                        <p:tav tm="100000">
                                          <p:val>
                                            <p:strVal val="#ppt_x"/>
                                          </p:val>
                                        </p:tav>
                                      </p:tavLst>
                                    </p:anim>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学习目标</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478780"/>
          </a:xfrm>
        </p:spPr>
        <p:txBody>
          <a:bodyPr>
            <a:normAutofit fontScale="92500"/>
          </a:bodyPr>
          <a:lstStyle/>
          <a:p>
            <a:pPr marL="285750" indent="-285750" fontAlgn="auto">
              <a:lnSpc>
                <a:spcPct val="150000"/>
              </a:lnSpc>
            </a:pPr>
            <a:r>
              <a:rPr sz="2000" dirty="0"/>
              <a:t></a:t>
            </a:r>
            <a:r>
              <a:rPr sz="2700" b="1" dirty="0">
                <a:solidFill>
                  <a:srgbClr val="FF0000"/>
                </a:solidFill>
              </a:rPr>
              <a:t>专业能力</a:t>
            </a:r>
          </a:p>
          <a:p>
            <a:pPr marL="0" indent="457200" fontAlgn="auto">
              <a:lnSpc>
                <a:spcPct val="100000"/>
              </a:lnSpc>
              <a:buNone/>
            </a:pPr>
            <a:r>
              <a:rPr sz="2000" dirty="0"/>
              <a:t>1.了解数据库设计相关知识； </a:t>
            </a:r>
          </a:p>
          <a:p>
            <a:pPr marL="0" indent="457200" fontAlgn="auto">
              <a:lnSpc>
                <a:spcPct val="100000"/>
              </a:lnSpc>
              <a:buNone/>
            </a:pPr>
            <a:r>
              <a:rPr sz="2000" dirty="0"/>
              <a:t>2.掌握创建数据库的方法</a:t>
            </a:r>
            <a:r>
              <a:rPr lang="zh-CN" sz="2000" dirty="0"/>
              <a:t>；</a:t>
            </a:r>
            <a:endParaRPr sz="2000" dirty="0"/>
          </a:p>
          <a:p>
            <a:pPr marL="0" indent="457200" fontAlgn="auto">
              <a:lnSpc>
                <a:spcPct val="100000"/>
              </a:lnSpc>
              <a:buNone/>
            </a:pPr>
            <a:r>
              <a:rPr sz="2000" dirty="0"/>
              <a:t>3.掌握管理和维护数据库的方法。</a:t>
            </a:r>
          </a:p>
          <a:p>
            <a:pPr marL="285750" indent="-285750" fontAlgn="auto">
              <a:lnSpc>
                <a:spcPct val="150000"/>
              </a:lnSpc>
            </a:pPr>
            <a:r>
              <a:rPr sz="2000" dirty="0"/>
              <a:t></a:t>
            </a:r>
            <a:r>
              <a:rPr sz="2700" b="1" dirty="0">
                <a:solidFill>
                  <a:srgbClr val="FF0000"/>
                </a:solidFill>
              </a:rPr>
              <a:t>方法能力</a:t>
            </a:r>
          </a:p>
          <a:p>
            <a:pPr marL="0" indent="457200" fontAlgn="auto">
              <a:lnSpc>
                <a:spcPct val="100000"/>
              </a:lnSpc>
              <a:buNone/>
            </a:pPr>
            <a:r>
              <a:rPr sz="2000" dirty="0"/>
              <a:t>1.通过数据库设计，提高对关系数据库理解能力；</a:t>
            </a:r>
          </a:p>
          <a:p>
            <a:pPr marL="0" indent="457200" fontAlgn="auto">
              <a:lnSpc>
                <a:spcPct val="100000"/>
              </a:lnSpc>
              <a:buNone/>
            </a:pPr>
            <a:r>
              <a:rPr sz="2000" dirty="0"/>
              <a:t>2.通过创建和管理数据库，提升SQL命令操作能力；</a:t>
            </a:r>
          </a:p>
          <a:p>
            <a:pPr marL="0" indent="457200" fontAlgn="auto">
              <a:lnSpc>
                <a:spcPct val="100000"/>
              </a:lnSpc>
              <a:buNone/>
            </a:pPr>
            <a:r>
              <a:rPr sz="2000" dirty="0"/>
              <a:t>3.通过完成学习任务，提高解决实际问题的能力。</a:t>
            </a:r>
          </a:p>
          <a:p>
            <a:pPr marL="285750" indent="-285750" fontAlgn="auto">
              <a:lnSpc>
                <a:spcPct val="150000"/>
              </a:lnSpc>
            </a:pPr>
            <a:r>
              <a:rPr sz="2000" dirty="0"/>
              <a:t></a:t>
            </a:r>
            <a:r>
              <a:rPr sz="2600" b="1" dirty="0">
                <a:solidFill>
                  <a:srgbClr val="FF0000"/>
                </a:solidFill>
              </a:rPr>
              <a:t>社会能力</a:t>
            </a:r>
          </a:p>
          <a:p>
            <a:pPr marL="0" indent="457200" fontAlgn="auto">
              <a:lnSpc>
                <a:spcPct val="100000"/>
              </a:lnSpc>
              <a:buNone/>
            </a:pPr>
            <a:r>
              <a:rPr sz="2000" dirty="0"/>
              <a:t>1.培养学生逻辑思维能力和分析问题、解决问题的能力；</a:t>
            </a:r>
          </a:p>
          <a:p>
            <a:pPr marL="0" indent="457200" fontAlgn="auto">
              <a:lnSpc>
                <a:spcPct val="100000"/>
              </a:lnSpc>
              <a:buNone/>
            </a:pPr>
            <a:r>
              <a:rPr sz="2000" dirty="0"/>
              <a:t>2.加强善于使用工具的能力；</a:t>
            </a:r>
          </a:p>
          <a:p>
            <a:pPr marL="0" indent="457200" fontAlgn="auto">
              <a:lnSpc>
                <a:spcPct val="100000"/>
              </a:lnSpc>
              <a:buNone/>
            </a:pPr>
            <a:r>
              <a:rPr lang="en-US" sz="2000" dirty="0"/>
              <a:t>3.</a:t>
            </a:r>
            <a:r>
              <a:rPr sz="2000" dirty="0"/>
              <a:t>培养严谨的工作作风，增强信息安全意识和危机意识。</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四、删除</a:t>
            </a:r>
            <a:r>
              <a:rPr altLang="zh-CN" sz="3110" b="1" dirty="0">
                <a:latin typeface="微软雅黑" panose="020B0503020204020204" pitchFamily="34" charset="-122"/>
                <a:ea typeface="微软雅黑" panose="020B0503020204020204" pitchFamily="34" charset="-122"/>
                <a:cs typeface="微软雅黑" panose="020B0503020204020204" pitchFamily="34" charset="-122"/>
              </a:rPr>
              <a:t>数据库</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0960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删除数据库Stuinfo，并用SHOW DATABASES查看Stuinfo数据库是否存在。</a:t>
            </a:r>
            <a:endParaRPr sz="2400" dirty="0">
              <a:solidFill>
                <a:srgbClr val="ED7D3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3"/>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4"/>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5"/>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688340" y="6120765"/>
            <a:ext cx="9273540" cy="368300"/>
          </a:xfrm>
          <a:prstGeom prst="rect">
            <a:avLst/>
          </a:prstGeom>
          <a:noFill/>
          <a:ln w="9525">
            <a:noFill/>
          </a:ln>
        </p:spPr>
        <p:txBody>
          <a:bodyPr wrap="square">
            <a:spAutoFit/>
          </a:bodyPr>
          <a:lstStyle/>
          <a:p>
            <a:pPr marL="266700" indent="-266700"/>
            <a:r>
              <a:rPr lang="en-US" b="0" dirty="0">
                <a:solidFill>
                  <a:schemeClr val="tx1"/>
                </a:solidFill>
                <a:latin typeface="Wingdings" panose="05000000000000000000" charset="0"/>
                <a:ea typeface="等线" panose="02010600030101010101" charset="-122"/>
              </a:rPr>
              <a:t>Ø </a:t>
            </a:r>
            <a:r>
              <a:rPr lang="zh-CN" b="0" dirty="0" smtClean="0">
                <a:solidFill>
                  <a:schemeClr val="tx1"/>
                </a:solidFill>
                <a:ea typeface="等线" panose="02010600030101010101" charset="-122"/>
              </a:rPr>
              <a:t>可以</a:t>
            </a:r>
            <a:r>
              <a:rPr lang="zh-CN" b="0" dirty="0">
                <a:solidFill>
                  <a:schemeClr val="tx1"/>
                </a:solidFill>
                <a:ea typeface="等线" panose="02010600030101010101" charset="-122"/>
              </a:rPr>
              <a:t>看见Stuinfo数据库删除成功。</a:t>
            </a:r>
          </a:p>
        </p:txBody>
      </p:sp>
      <p:sp>
        <p:nvSpPr>
          <p:cNvPr id="8" name="文本框 7"/>
          <p:cNvSpPr txBox="1"/>
          <p:nvPr>
            <p:custDataLst>
              <p:tags r:id="rId1"/>
            </p:custDataLst>
          </p:nvPr>
        </p:nvSpPr>
        <p:spPr>
          <a:xfrm>
            <a:off x="605790" y="2341880"/>
            <a:ext cx="8707755" cy="737235"/>
          </a:xfrm>
          <a:prstGeom prst="rect">
            <a:avLst/>
          </a:prstGeom>
          <a:noFill/>
        </p:spPr>
        <p:txBody>
          <a:bodyPr wrap="square" rtlCol="0" anchor="t">
            <a:spAutoFit/>
          </a:bodyPr>
          <a:lstStyle/>
          <a:p>
            <a:pPr indent="0" fontAlgn="auto">
              <a:lnSpc>
                <a:spcPct val="100000"/>
              </a:lnSpc>
            </a:pPr>
            <a:r>
              <a:rPr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USE stuinfo;      </a:t>
            </a:r>
          </a:p>
          <a:p>
            <a:pPr indent="0" fontAlgn="auto">
              <a:lnSpc>
                <a:spcPct val="100000"/>
              </a:lnSpc>
            </a:pPr>
            <a:r>
              <a:rPr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DROP DATABASE stuinfo;    </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829" name="图片 829"/>
          <p:cNvPicPr>
            <a:picLocks noChangeAspect="1"/>
          </p:cNvPicPr>
          <p:nvPr>
            <p:custDataLst>
              <p:tags r:id="rId2"/>
            </p:custDataLst>
          </p:nvPr>
        </p:nvPicPr>
        <p:blipFill>
          <a:blip r:embed="rId7"/>
          <a:stretch>
            <a:fillRect/>
          </a:stretch>
        </p:blipFill>
        <p:spPr>
          <a:xfrm>
            <a:off x="767080" y="3363595"/>
            <a:ext cx="6019165" cy="2456180"/>
          </a:xfrm>
          <a:prstGeom prst="rect">
            <a:avLst/>
          </a:prstGeom>
        </p:spPr>
      </p:pic>
    </p:spTree>
    <p:extLst>
      <p:ext uri="{BB962C8B-B14F-4D97-AF65-F5344CB8AC3E}">
        <p14:creationId xmlns:p14="http://schemas.microsoft.com/office/powerpoint/2010/main" val="1382040950"/>
      </p:ext>
    </p:extLst>
  </p:cSld>
  <p:clrMapOvr>
    <a:masterClrMapping/>
  </p:clrMapOvr>
  <mc:AlternateContent xmlns:mc="http://schemas.openxmlformats.org/markup-compatibility/2006" xmlns:p14="http://schemas.microsoft.com/office/powerpoint/2010/main">
    <mc:Choice Requires="p14">
      <p:transition spd="med">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wedg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12" presetClass="entr" presetSubtype="2"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ppt_x</p:attrName>
                                        </p:attrNameLst>
                                      </p:cBhvr>
                                      <p:tavLst>
                                        <p:tav tm="0">
                                          <p:val>
                                            <p:strVal val="#ppt_x+#ppt_w*1.125000"/>
                                          </p:val>
                                        </p:tav>
                                        <p:tav tm="100000">
                                          <p:val>
                                            <p:strVal val="#ppt_x"/>
                                          </p:val>
                                        </p:tav>
                                      </p:tavLst>
                                    </p:anim>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标注 6"/>
          <p:cNvSpPr/>
          <p:nvPr/>
        </p:nvSpPr>
        <p:spPr>
          <a:xfrm>
            <a:off x="845185" y="2078355"/>
            <a:ext cx="7301865" cy="1878330"/>
          </a:xfrm>
          <a:prstGeom prst="wedgeRectCallout">
            <a:avLst>
              <a:gd name="adj1" fmla="val 69897"/>
              <a:gd name="adj2" fmla="val 6460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20940000">
            <a:off x="361886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1350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p:cNvSpPr/>
          <p:nvPr/>
        </p:nvSpPr>
        <p:spPr>
          <a:xfrm>
            <a:off x="6430645" y="4315460"/>
            <a:ext cx="2753360" cy="1699260"/>
          </a:xfrm>
          <a:prstGeom prst="rect">
            <a:avLst/>
          </a:prstGeom>
          <a:solidFill>
            <a:schemeClr val="bg1"/>
          </a:solidFill>
          <a:ln w="92075">
            <a:solidFill>
              <a:srgbClr val="46A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流程图: 手动操作 7"/>
          <p:cNvSpPr/>
          <p:nvPr/>
        </p:nvSpPr>
        <p:spPr>
          <a:xfrm rot="10800000">
            <a:off x="6837045" y="6126480"/>
            <a:ext cx="1940560" cy="274955"/>
          </a:xfrm>
          <a:prstGeom prst="flowChartManualOperation">
            <a:avLst/>
          </a:prstGeom>
          <a:solidFill>
            <a:srgbClr val="47A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576435" y="4094480"/>
            <a:ext cx="1200785" cy="2306955"/>
            <a:chOff x="11919" y="3554"/>
            <a:chExt cx="2544" cy="4336"/>
          </a:xfrm>
        </p:grpSpPr>
        <p:sp>
          <p:nvSpPr>
            <p:cNvPr id="10" name="圆角矩形 9"/>
            <p:cNvSpPr/>
            <p:nvPr/>
          </p:nvSpPr>
          <p:spPr>
            <a:xfrm>
              <a:off x="11919" y="3554"/>
              <a:ext cx="2544" cy="4336"/>
            </a:xfrm>
            <a:prstGeom prst="roundRect">
              <a:avLst>
                <a:gd name="adj" fmla="val 11635"/>
              </a:avLst>
            </a:prstGeom>
            <a:solidFill>
              <a:srgbClr val="47A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圆角矩形 11"/>
            <p:cNvSpPr/>
            <p:nvPr>
              <p:custDataLst>
                <p:tags r:id="rId2"/>
              </p:custDataLst>
            </p:nvPr>
          </p:nvSpPr>
          <p:spPr>
            <a:xfrm>
              <a:off x="12270" y="4026"/>
              <a:ext cx="1841" cy="578"/>
            </a:xfrm>
            <a:prstGeom prst="roundRect">
              <a:avLst>
                <a:gd name="adj" fmla="val 116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custDataLst>
                <p:tags r:id="rId3"/>
              </p:custDataLst>
            </p:nvPr>
          </p:nvSpPr>
          <p:spPr>
            <a:xfrm>
              <a:off x="12270" y="5046"/>
              <a:ext cx="1841" cy="12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圆角矩形 15"/>
            <p:cNvSpPr/>
            <p:nvPr>
              <p:custDataLst>
                <p:tags r:id="rId4"/>
              </p:custDataLst>
            </p:nvPr>
          </p:nvSpPr>
          <p:spPr>
            <a:xfrm>
              <a:off x="12270" y="5608"/>
              <a:ext cx="1841" cy="12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椭圆 16"/>
            <p:cNvSpPr/>
            <p:nvPr/>
          </p:nvSpPr>
          <p:spPr>
            <a:xfrm>
              <a:off x="12943" y="6520"/>
              <a:ext cx="528" cy="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 name="内容占位符 2"/>
          <p:cNvSpPr>
            <a:spLocks noGrp="1"/>
          </p:cNvSpPr>
          <p:nvPr>
            <p:ph idx="1"/>
          </p:nvPr>
        </p:nvSpPr>
        <p:spPr>
          <a:xfrm>
            <a:off x="1836420" y="2315210"/>
            <a:ext cx="5089525" cy="629920"/>
          </a:xfrm>
        </p:spPr>
        <p:txBody>
          <a:bodyPr>
            <a:noAutofit/>
          </a:bodyPr>
          <a:lstStyle/>
          <a:p>
            <a:pPr marL="0" indent="0" algn="ctr" fontAlgn="auto">
              <a:lnSpc>
                <a:spcPct val="130000"/>
              </a:lnSpc>
              <a:buNone/>
            </a:pPr>
            <a:r>
              <a:rPr sz="5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感谢观看</a:t>
            </a:r>
          </a:p>
        </p:txBody>
      </p:sp>
      <p:pic>
        <p:nvPicPr>
          <p:cNvPr id="9" name="图片 8"/>
          <p:cNvPicPr>
            <a:picLocks noChangeAspect="1"/>
          </p:cNvPicPr>
          <p:nvPr/>
        </p:nvPicPr>
        <p:blipFill>
          <a:blip r:embed="rId6"/>
          <a:stretch>
            <a:fillRect/>
          </a:stretch>
        </p:blipFill>
        <p:spPr>
          <a:xfrm>
            <a:off x="6600825" y="4418965"/>
            <a:ext cx="2413635" cy="1525905"/>
          </a:xfrm>
          <a:prstGeom prst="rect">
            <a:avLst/>
          </a:prstGeom>
        </p:spPr>
      </p:pic>
      <p:pic>
        <p:nvPicPr>
          <p:cNvPr id="11" name="图片 10"/>
          <p:cNvPicPr>
            <a:picLocks noChangeAspect="1"/>
          </p:cNvPicPr>
          <p:nvPr>
            <p:custDataLst>
              <p:tags r:id="rId1"/>
            </p:custDataLst>
          </p:nvPr>
        </p:nvPicPr>
        <p:blipFill>
          <a:blip r:embed="rId7"/>
          <a:stretch>
            <a:fillRect/>
          </a:stretch>
        </p:blipFill>
        <p:spPr>
          <a:xfrm>
            <a:off x="1505585" y="4792345"/>
            <a:ext cx="2764155" cy="1608455"/>
          </a:xfrm>
          <a:prstGeom prst="rect">
            <a:avLst/>
          </a:prstGeom>
        </p:spPr>
      </p:pic>
      <p:sp>
        <p:nvSpPr>
          <p:cNvPr id="19" name="等腰三角形 18"/>
          <p:cNvSpPr/>
          <p:nvPr/>
        </p:nvSpPr>
        <p:spPr>
          <a:xfrm rot="3960000">
            <a:off x="9900285" y="172656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等腰三角形 19"/>
          <p:cNvSpPr/>
          <p:nvPr/>
        </p:nvSpPr>
        <p:spPr>
          <a:xfrm rot="2880000">
            <a:off x="9806940" y="193421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9840000">
            <a:off x="10982960" y="587057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等腰三角形 21"/>
          <p:cNvSpPr/>
          <p:nvPr/>
        </p:nvSpPr>
        <p:spPr>
          <a:xfrm rot="10500000">
            <a:off x="10866755" y="572198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bldLst>
      <p:bldP spid="7" grpId="0" bldLvl="0" animBg="1"/>
      <p:bldP spid="7" grpId="1" animBg="1"/>
      <p:bldP spid="14" grpId="0" animBg="1"/>
      <p:bldP spid="14" grpId="1" animBg="1"/>
      <p:bldP spid="15" grpId="0" animBg="1"/>
      <p:bldP spid="15" grpId="1" animBg="1"/>
      <p:bldP spid="4" grpId="0" animBg="1"/>
      <p:bldP spid="4" grpId="1" animBg="1"/>
      <p:bldP spid="8" grpId="0" animBg="1"/>
      <p:bldP spid="8" grpId="1" animBg="1"/>
      <p:bldP spid="3" grpId="0" build="p"/>
      <p:bldP spid="3" grpId="1" build="p"/>
      <p:bldP spid="19" grpId="0" animBg="1"/>
      <p:bldP spid="19" grpId="1" animBg="1"/>
      <p:bldP spid="20" grpId="0" animBg="1"/>
      <p:bldP spid="20" grpId="1" animBg="1"/>
      <p:bldP spid="21" grpId="0" animBg="1"/>
      <p:bldP spid="21" grpId="1" animBg="1"/>
      <p:bldP spid="22" grpId="0" animBg="1"/>
      <p:bldP spid="2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情境引入</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sz="2000" dirty="0"/>
              <a:t>配置好MySQL数据库管理系统以及图形化管理工具Navicat之后，就可以着手设计“学生信息系统”数据库。于是，小明所在的项目组需要在学校调研，分析客户需求，从而为数据库设计做准备。</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515600" cy="1255135"/>
          </a:xfrm>
        </p:spPr>
        <p:txBody>
          <a:bodyPr>
            <a:normAutofit/>
          </a:bodyPr>
          <a:lstStyle/>
          <a:p>
            <a:r>
              <a:rPr lang="zh-CN" altLang="en-US" sz="4800" dirty="0">
                <a:latin typeface="微软雅黑" panose="020B0503020204020204" pitchFamily="34" charset="-122"/>
                <a:ea typeface="微软雅黑" panose="020B0503020204020204" pitchFamily="34" charset="-122"/>
              </a:rPr>
              <a:t>任务</a:t>
            </a:r>
            <a:r>
              <a:rPr lang="en-US" altLang="zh-CN" sz="4800" dirty="0">
                <a:latin typeface="微软雅黑" panose="020B0503020204020204" pitchFamily="34" charset="-122"/>
                <a:ea typeface="微软雅黑" panose="020B0503020204020204" pitchFamily="34" charset="-122"/>
              </a:rPr>
              <a:t>2-1</a:t>
            </a:r>
            <a:r>
              <a:rPr lang="zh-CN" altLang="en-US" sz="4800" dirty="0">
                <a:latin typeface="微软雅黑" panose="020B0503020204020204" pitchFamily="34" charset="-122"/>
                <a:ea typeface="微软雅黑" panose="020B0503020204020204" pitchFamily="34" charset="-122"/>
              </a:rPr>
              <a:t>：</a:t>
            </a:r>
            <a:r>
              <a:rPr lang="zh-CN" sz="4800" dirty="0">
                <a:latin typeface="微软雅黑" panose="020B0503020204020204" pitchFamily="34" charset="-122"/>
                <a:ea typeface="微软雅黑" panose="020B0503020204020204" pitchFamily="34" charset="-122"/>
              </a:rPr>
              <a:t>学生信息系统设计</a:t>
            </a:r>
          </a:p>
        </p:txBody>
      </p:sp>
      <p:sp>
        <p:nvSpPr>
          <p:cNvPr id="9" name="内容占位符 8"/>
          <p:cNvSpPr>
            <a:spLocks noGrp="1"/>
          </p:cNvSpPr>
          <p:nvPr>
            <p:ph type="body" idx="1"/>
          </p:nvPr>
        </p:nvSpPr>
        <p:spPr>
          <a:xfrm>
            <a:off x="831850" y="3527281"/>
            <a:ext cx="10515600" cy="2226974"/>
          </a:xfrm>
        </p:spPr>
        <p:txBody>
          <a:bodyPr>
            <a:normAutofit fontScale="92500"/>
          </a:bodyPr>
          <a:lstStyle/>
          <a:p>
            <a:pPr indent="504190">
              <a:lnSpc>
                <a:spcPct val="160000"/>
              </a:lnSpc>
              <a:spcAft>
                <a:spcPts val="600"/>
              </a:spcAft>
              <a:buNone/>
            </a:pPr>
            <a:r>
              <a:rPr>
                <a:latin typeface="+mn-ea"/>
              </a:rPr>
              <a:t>通过项目组调研，学生信息系统的对象是学院、班级、课程、学生信息和成绩信息。其中学生成绩管理是学生信息管理的重要一部分，也是学校教学工作的重要组成部分。该系统的开发能大大减轻教务管理人员和教师的工作量，同时能使学生及时了解选修课程成绩</a:t>
            </a:r>
            <a:r>
              <a:rPr lang="zh-CN" altLang="en-US" dirty="0">
                <a:latin typeface="+mn-ea"/>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fontScale="90000" lnSpcReduction="10000"/>
          </a:bodyPr>
          <a:lstStyle/>
          <a:p>
            <a:pPr marL="0" indent="457200" fontAlgn="auto">
              <a:lnSpc>
                <a:spcPct val="150000"/>
              </a:lnSpc>
              <a:buNone/>
            </a:pPr>
            <a:r>
              <a:rPr sz="2000" dirty="0"/>
              <a:t>该任务分析即为数据库需求分析，该系统主要包括</a:t>
            </a:r>
            <a:r>
              <a:rPr sz="2000" b="1" dirty="0">
                <a:solidFill>
                  <a:schemeClr val="tx1"/>
                </a:solidFill>
              </a:rPr>
              <a:t>学生信息管理</a:t>
            </a:r>
            <a:r>
              <a:rPr sz="2000" dirty="0"/>
              <a:t>、</a:t>
            </a:r>
            <a:r>
              <a:rPr sz="2000" b="1" dirty="0">
                <a:solidFill>
                  <a:schemeClr val="tx1"/>
                </a:solidFill>
              </a:rPr>
              <a:t>课程信息管理</a:t>
            </a:r>
            <a:r>
              <a:rPr sz="2000" dirty="0"/>
              <a:t>、</a:t>
            </a:r>
            <a:r>
              <a:rPr sz="2000" b="1" dirty="0">
                <a:solidFill>
                  <a:schemeClr val="tx1"/>
                </a:solidFill>
              </a:rPr>
              <a:t>成绩管理</a:t>
            </a:r>
            <a:r>
              <a:rPr sz="2000" dirty="0"/>
              <a:t>，具体功能如下：</a:t>
            </a:r>
          </a:p>
          <a:p>
            <a:pPr marL="0" indent="457200" fontAlgn="auto">
              <a:lnSpc>
                <a:spcPct val="150000"/>
              </a:lnSpc>
              <a:buNone/>
            </a:pPr>
            <a:r>
              <a:rPr sz="2000" dirty="0"/>
              <a:t>（1）</a:t>
            </a:r>
            <a:r>
              <a:rPr sz="2000" b="1" dirty="0">
                <a:solidFill>
                  <a:srgbClr val="FF0000"/>
                </a:solidFill>
              </a:rPr>
              <a:t>完成数据的录入和修改，并提交数据库保存</a:t>
            </a:r>
            <a:r>
              <a:rPr sz="2000" dirty="0"/>
              <a:t>。其中的数据包括班级信息、学生信息、课程信息、学生成绩等。</a:t>
            </a:r>
          </a:p>
          <a:p>
            <a:pPr marL="0" indent="457200" fontAlgn="auto">
              <a:lnSpc>
                <a:spcPct val="150000"/>
              </a:lnSpc>
              <a:buNone/>
            </a:pPr>
            <a:r>
              <a:rPr sz="2000" dirty="0"/>
              <a:t>班级信息包括班级编号、班级名称、学生所在的学院名称、专业名称、入学年份等。学生信息包括学生的学号、姓名、性别、出生年月等。课程信息包括课程编号、课程名称、课程的学分、课程学时等。各课程成绩包括各门课程的平时成绩、期末成绩、总评成绩等。</a:t>
            </a:r>
          </a:p>
          <a:p>
            <a:pPr marL="0" indent="457200" fontAlgn="auto">
              <a:lnSpc>
                <a:spcPct val="150000"/>
              </a:lnSpc>
              <a:buNone/>
            </a:pPr>
            <a:r>
              <a:rPr sz="2000" dirty="0"/>
              <a:t>（2）</a:t>
            </a:r>
            <a:r>
              <a:rPr sz="2000" b="1" dirty="0">
                <a:solidFill>
                  <a:srgbClr val="FF0000"/>
                </a:solidFill>
              </a:rPr>
              <a:t>实现基本信息的查询</a:t>
            </a:r>
            <a:r>
              <a:rPr sz="2000" dirty="0"/>
              <a:t>。包括班级信息的查询、学生信息的查询、课程信息的查询和成绩的查询等。</a:t>
            </a:r>
          </a:p>
          <a:p>
            <a:pPr marL="0" indent="457200" fontAlgn="auto">
              <a:lnSpc>
                <a:spcPct val="150000"/>
              </a:lnSpc>
              <a:buNone/>
            </a:pPr>
            <a:r>
              <a:rPr sz="2000" dirty="0"/>
              <a:t>（3）</a:t>
            </a:r>
            <a:r>
              <a:rPr sz="2000" b="1" dirty="0">
                <a:solidFill>
                  <a:srgbClr val="FF0000"/>
                </a:solidFill>
              </a:rPr>
              <a:t>实现信息的查询统计</a:t>
            </a:r>
            <a:r>
              <a:rPr sz="2000" dirty="0"/>
              <a:t>。主要包括各班学生信息的统计、学生选修课程情况的统计、开设课程的统计、各课程成绩的统计、学生成绩的统计等。</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lang="zh-CN" altLang="en-US" b="1" dirty="0">
                <a:solidFill>
                  <a:srgbClr val="00B0F0"/>
                </a:solidFill>
              </a:rPr>
              <a:t>一、</a:t>
            </a:r>
            <a:r>
              <a:rPr b="1" dirty="0">
                <a:solidFill>
                  <a:srgbClr val="00B0F0"/>
                </a:solidFill>
              </a:rPr>
              <a:t>数据库设计概念</a:t>
            </a:r>
            <a:endParaRPr lang="zh-CN" altLang="en-US" b="1" dirty="0">
              <a:solidFill>
                <a:srgbClr val="00B0F0"/>
              </a:solidFill>
            </a:endParaRPr>
          </a:p>
          <a:p>
            <a:pPr marL="0" indent="457200" fontAlgn="auto">
              <a:lnSpc>
                <a:spcPct val="150000"/>
              </a:lnSpc>
              <a:buNone/>
            </a:pPr>
            <a:r>
              <a:rPr sz="2000" dirty="0"/>
              <a:t>数据库设计(Database Design)是指对于一个给定的应用环境，构造最优的数据库模式，建立数据库及其应用系统，使之能够有效地存储数据，满足各种用户的应用需求（信息要求和处理要求）。</a:t>
            </a:r>
          </a:p>
          <a:p>
            <a:pPr marL="0" indent="457200" fontAlgn="auto">
              <a:lnSpc>
                <a:spcPct val="150000"/>
              </a:lnSpc>
              <a:buNone/>
            </a:pPr>
            <a:r>
              <a:rPr sz="2000" dirty="0"/>
              <a:t>数据库设计是建立数据库及其应用系统的技术，是信息系统开发和建设中的核心技术。由于数据库应用系统的复杂性，为了支持相关程序运行，数据库设计就变得异常复杂，因此最佳设计不可能一蹴而就，而只能是一种“反复探寻，逐步求精”的过程，也就是规划和结构化数据库中的数据对象以及这些数据对象之间关系的过程</a:t>
            </a:r>
            <a:r>
              <a:rPr lang="zh-CN" altLang="en-US" sz="2000" dirty="0"/>
              <a:t>。</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lang="zh-CN" altLang="en-US" b="1" dirty="0">
                <a:solidFill>
                  <a:srgbClr val="00B0F0"/>
                </a:solidFill>
              </a:rPr>
              <a:t>二、</a:t>
            </a:r>
            <a:r>
              <a:rPr b="1" dirty="0">
                <a:solidFill>
                  <a:srgbClr val="00B0F0"/>
                </a:solidFill>
              </a:rPr>
              <a:t>数据库设计</a:t>
            </a:r>
            <a:r>
              <a:rPr lang="zh-CN" b="1" dirty="0">
                <a:solidFill>
                  <a:srgbClr val="00B0F0"/>
                </a:solidFill>
              </a:rPr>
              <a:t>步骤</a:t>
            </a:r>
            <a:endParaRPr lang="zh-CN" altLang="en-US" b="1" dirty="0">
              <a:solidFill>
                <a:srgbClr val="00B0F0"/>
              </a:solidFill>
            </a:endParaRPr>
          </a:p>
          <a:p>
            <a:pPr marL="0" indent="457200" fontAlgn="auto">
              <a:lnSpc>
                <a:spcPct val="150000"/>
              </a:lnSpc>
              <a:buNone/>
            </a:pPr>
            <a:r>
              <a:rPr sz="2000" dirty="0"/>
              <a:t>1.需求分析阶段：需求收集和分析，得到数据字典和数据流图。</a:t>
            </a:r>
          </a:p>
          <a:p>
            <a:pPr marL="0" indent="457200" fontAlgn="auto">
              <a:lnSpc>
                <a:spcPct val="150000"/>
              </a:lnSpc>
              <a:buNone/>
            </a:pPr>
            <a:r>
              <a:rPr sz="2000" dirty="0"/>
              <a:t>2.概念结构设计阶段：对用户需求综合、归纳与抽象，形成概念模型，用E-R图表示。</a:t>
            </a:r>
          </a:p>
          <a:p>
            <a:pPr marL="0" indent="457200" fontAlgn="auto">
              <a:lnSpc>
                <a:spcPct val="150000"/>
              </a:lnSpc>
              <a:buNone/>
            </a:pPr>
            <a:r>
              <a:rPr sz="2000" dirty="0"/>
              <a:t>3.逻辑结构设计阶段：将概念结构转换为某个DBMS所支持的数据模型。</a:t>
            </a:r>
          </a:p>
          <a:p>
            <a:pPr marL="0" indent="457200" fontAlgn="auto">
              <a:lnSpc>
                <a:spcPct val="150000"/>
              </a:lnSpc>
              <a:buNone/>
            </a:pPr>
            <a:r>
              <a:rPr sz="2000" dirty="0"/>
              <a:t>4.数据库物理设计阶段：为逻辑数据模型选取一个最适合应用环境的物理结构。</a:t>
            </a:r>
          </a:p>
          <a:p>
            <a:pPr marL="0" indent="457200" fontAlgn="auto">
              <a:lnSpc>
                <a:spcPct val="150000"/>
              </a:lnSpc>
              <a:buNone/>
            </a:pPr>
            <a:r>
              <a:rPr sz="2000" dirty="0"/>
              <a:t>5.数据库实施阶段：建立数据库，编制与调试应用程序，组织数据入库，程序试运行。</a:t>
            </a:r>
          </a:p>
          <a:p>
            <a:pPr marL="0" indent="457200" fontAlgn="auto">
              <a:lnSpc>
                <a:spcPct val="150000"/>
              </a:lnSpc>
              <a:buNone/>
            </a:pPr>
            <a:r>
              <a:rPr sz="2000" dirty="0"/>
              <a:t>6.数据库运行和维护阶段：对数据库系统进行评价、调整与修改。</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3"/>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内容占位符 2"/>
          <p:cNvSpPr>
            <a:spLocks noGrp="1"/>
          </p:cNvSpPr>
          <p:nvPr>
            <p:custDataLst>
              <p:tags r:id="rId1"/>
            </p:custDataLst>
          </p:nvPr>
        </p:nvSpPr>
        <p:spPr>
          <a:xfrm>
            <a:off x="1917065" y="2096135"/>
            <a:ext cx="8971915" cy="232219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571500" algn="just" fontAlgn="auto">
              <a:lnSpc>
                <a:spcPct val="150000"/>
              </a:lnSpc>
              <a:spcBef>
                <a:spcPts val="100"/>
              </a:spcBef>
              <a:buFont typeface="+mj-ea"/>
              <a:buAutoNum type="ea1JpnChsDbPeriod"/>
            </a:pPr>
            <a:r>
              <a:rPr dirty="0">
                <a:latin typeface="微软雅黑" panose="020B0503020204020204" pitchFamily="34" charset="-122"/>
                <a:ea typeface="微软雅黑" panose="020B0503020204020204" pitchFamily="34" charset="-122"/>
                <a:cs typeface="微软雅黑" panose="020B0503020204020204" pitchFamily="34" charset="-122"/>
              </a:rPr>
              <a:t>学生信息系统的数据库概要设计</a:t>
            </a:r>
          </a:p>
          <a:p>
            <a:pPr marL="571500" indent="-571500" algn="just" fontAlgn="auto">
              <a:lnSpc>
                <a:spcPct val="200000"/>
              </a:lnSpc>
              <a:spcBef>
                <a:spcPts val="100"/>
              </a:spcBef>
              <a:buFont typeface="+mj-ea"/>
              <a:buAutoNum type="ea1JpnChsDbPeriod"/>
            </a:pPr>
            <a:r>
              <a:rPr dirty="0">
                <a:latin typeface="微软雅黑" panose="020B0503020204020204" pitchFamily="34" charset="-122"/>
                <a:ea typeface="微软雅黑" panose="020B0503020204020204" pitchFamily="34" charset="-122"/>
                <a:cs typeface="微软雅黑" panose="020B0503020204020204" pitchFamily="34" charset="-122"/>
              </a:rPr>
              <a:t>学生信息系统的数据库详细设计</a:t>
            </a:r>
          </a:p>
          <a:p>
            <a:pPr marL="514350" indent="-514350" algn="just" fontAlgn="auto">
              <a:lnSpc>
                <a:spcPct val="130000"/>
              </a:lnSpc>
              <a:spcBef>
                <a:spcPts val="100"/>
              </a:spcBef>
              <a:buFont typeface="+mj-lt"/>
              <a:buAutoNum type="ea1JpnChsDbPeriod"/>
            </a:pPr>
            <a:endParaRPr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内容占位符 2"/>
          <p:cNvSpPr>
            <a:spLocks noGrp="1"/>
          </p:cNvSpPr>
          <p:nvPr>
            <p:custDataLst>
              <p:tags r:id="rId2"/>
            </p:custDataLst>
          </p:nvPr>
        </p:nvSpPr>
        <p:spPr>
          <a:xfrm>
            <a:off x="2227580" y="3790950"/>
            <a:ext cx="8971915" cy="232219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fontAlgn="auto">
              <a:lnSpc>
                <a:spcPct val="130000"/>
              </a:lnSpc>
              <a:spcBef>
                <a:spcPts val="100"/>
              </a:spcBef>
              <a:buFont typeface="+mj-ea"/>
              <a:buAutoNum type="arabicPeriod"/>
            </a:pPr>
            <a:r>
              <a:rPr sz="2400" dirty="0">
                <a:latin typeface="微软雅黑" panose="020B0503020204020204" pitchFamily="34" charset="-122"/>
                <a:ea typeface="微软雅黑" panose="020B0503020204020204" pitchFamily="34" charset="-122"/>
                <a:cs typeface="微软雅黑" panose="020B0503020204020204" pitchFamily="34" charset="-122"/>
              </a:rPr>
              <a:t>E-R图转换为关系模式</a:t>
            </a:r>
          </a:p>
          <a:p>
            <a:pPr marL="457200" indent="-457200" algn="just" fontAlgn="auto">
              <a:lnSpc>
                <a:spcPct val="130000"/>
              </a:lnSpc>
              <a:spcBef>
                <a:spcPts val="100"/>
              </a:spcBef>
              <a:buFont typeface="+mj-ea"/>
              <a:buAutoNum type="arabicPeriod"/>
            </a:pPr>
            <a:r>
              <a:rPr sz="2400" dirty="0">
                <a:latin typeface="微软雅黑" panose="020B0503020204020204" pitchFamily="34" charset="-122"/>
                <a:ea typeface="微软雅黑" panose="020B0503020204020204" pitchFamily="34" charset="-122"/>
                <a:cs typeface="微软雅黑" panose="020B0503020204020204" pitchFamily="34" charset="-122"/>
              </a:rPr>
              <a:t>根据命名规范确定表名和属性名</a:t>
            </a:r>
          </a:p>
          <a:p>
            <a:pPr marL="457200" indent="-457200" algn="just" fontAlgn="auto">
              <a:lnSpc>
                <a:spcPct val="130000"/>
              </a:lnSpc>
              <a:spcBef>
                <a:spcPts val="100"/>
              </a:spcBef>
              <a:buFont typeface="+mj-ea"/>
              <a:buAutoNum type="arabicPeriod"/>
            </a:pPr>
            <a:r>
              <a:rPr sz="2400" dirty="0">
                <a:latin typeface="微软雅黑" panose="020B0503020204020204" pitchFamily="34" charset="-122"/>
                <a:ea typeface="微软雅黑" panose="020B0503020204020204" pitchFamily="34" charset="-122"/>
                <a:cs typeface="微软雅黑" panose="020B0503020204020204" pitchFamily="34" charset="-122"/>
              </a:rPr>
              <a:t>关系模式详细设计</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0de8edbe-9188-4e51-80bd-b8237a2a4405"/>
  <p:tag name="COMMONDATA" val="eyJoZGlkIjoiNzlkMzI4MTZlNGE1YzdmY2Y2NmZhMWZmNTVmYjA0YzM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74,&quot;width&quot;:2052}"/>
</p:tagLst>
</file>

<file path=ppt/tags/tag1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944,&quot;width&quot;:8496}"/>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TABLE_ENDDRAG_ORIGIN_RECT" val="763*102"/>
  <p:tag name="TABLE_ENDDRAG_RECT" val="55*190*763*102"/>
</p:tagLst>
</file>

<file path=ppt/tags/tag18.xml><?xml version="1.0" encoding="utf-8"?>
<p:tagLst xmlns:a="http://schemas.openxmlformats.org/drawingml/2006/main" xmlns:r="http://schemas.openxmlformats.org/officeDocument/2006/relationships" xmlns:p="http://schemas.openxmlformats.org/presentationml/2006/main">
  <p:tag name="TABLE_ENDDRAG_ORIGIN_RECT" val="763*143"/>
  <p:tag name="TABLE_ENDDRAG_RECT" val="55*337*763*143"/>
</p:tagLst>
</file>

<file path=ppt/tags/tag19.xml><?xml version="1.0" encoding="utf-8"?>
<p:tagLst xmlns:a="http://schemas.openxmlformats.org/drawingml/2006/main" xmlns:r="http://schemas.openxmlformats.org/officeDocument/2006/relationships" xmlns:p="http://schemas.openxmlformats.org/presentationml/2006/main">
  <p:tag name="TABLE_ENDDRAG_ORIGIN_RECT" val="843*114"/>
  <p:tag name="TABLE_ENDDRAG_RECT" val="49*187*843*114"/>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TABLE_ENDDRAG_ORIGIN_RECT" val="838*90"/>
  <p:tag name="TABLE_ENDDRAG_RECT" val="49*342*838*90"/>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944,&quot;width&quot;:8496}"/>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2109</Words>
  <Application>Microsoft Office PowerPoint</Application>
  <PresentationFormat>宽屏</PresentationFormat>
  <Paragraphs>343</Paragraphs>
  <Slides>31</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31</vt:i4>
      </vt:variant>
    </vt:vector>
  </HeadingPairs>
  <TitlesOfParts>
    <vt:vector size="43" baseType="lpstr">
      <vt:lpstr>MicrosoftYaHei</vt:lpstr>
      <vt:lpstr>等线</vt:lpstr>
      <vt:lpstr>等线 Light</vt:lpstr>
      <vt:lpstr>仿宋_GB2312</vt:lpstr>
      <vt:lpstr>黑体</vt:lpstr>
      <vt:lpstr>宋体</vt:lpstr>
      <vt:lpstr>微软雅黑</vt:lpstr>
      <vt:lpstr>Arial</vt:lpstr>
      <vt:lpstr>Calibri</vt:lpstr>
      <vt:lpstr>Times New Roman</vt:lpstr>
      <vt:lpstr>Wingdings</vt:lpstr>
      <vt:lpstr>Office 主题​​</vt:lpstr>
      <vt:lpstr>PowerPoint 演示文稿</vt:lpstr>
      <vt:lpstr>任务二  数据库的操作与管理</vt:lpstr>
      <vt:lpstr>学习目标</vt:lpstr>
      <vt:lpstr>情境引入</vt:lpstr>
      <vt:lpstr>任务2-1：学生信息系统设计</vt:lpstr>
      <vt:lpstr>任务分析</vt:lpstr>
      <vt:lpstr>知识学习</vt:lpstr>
      <vt:lpstr>知识学习</vt:lpstr>
      <vt:lpstr>任务实施</vt:lpstr>
      <vt:lpstr>学生信息系统的数据库概要设计</vt:lpstr>
      <vt:lpstr>学生信息系统的数据库详细设计</vt:lpstr>
      <vt:lpstr>学生信息系统的数据库详细设计</vt:lpstr>
      <vt:lpstr>学生信息系统的数据库详细设计</vt:lpstr>
      <vt:lpstr>学生信息系统的数据库详细设计</vt:lpstr>
      <vt:lpstr>任务2-2： 创建及管理学生信息数据库</vt:lpstr>
      <vt:lpstr>任务分析</vt:lpstr>
      <vt:lpstr>知识学习</vt:lpstr>
      <vt:lpstr>知识学习</vt:lpstr>
      <vt:lpstr>知识学习</vt:lpstr>
      <vt:lpstr>知识学习</vt:lpstr>
      <vt:lpstr>知识学习</vt:lpstr>
      <vt:lpstr>任务实施</vt:lpstr>
      <vt:lpstr>一、创建数据库</vt:lpstr>
      <vt:lpstr>一、创建数据库</vt:lpstr>
      <vt:lpstr>一、创建数据库</vt:lpstr>
      <vt:lpstr>一、创建数据库</vt:lpstr>
      <vt:lpstr>创建数据库注意事项</vt:lpstr>
      <vt:lpstr>二、选择数据库</vt:lpstr>
      <vt:lpstr>三、修改数据库</vt:lpstr>
      <vt:lpstr>四、删除数据库</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jsj01</dc:creator>
  <cp:lastModifiedBy>yl1122</cp:lastModifiedBy>
  <cp:revision>58</cp:revision>
  <dcterms:created xsi:type="dcterms:W3CDTF">2023-02-01T08:11:00Z</dcterms:created>
  <dcterms:modified xsi:type="dcterms:W3CDTF">2023-12-06T13:51:33Z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2AC789F2BEC64E1C8E75A66DF1D2196C_13</vt:lpwstr>
  </property>
  <property fmtid="{D5CDD505-2E9C-101B-9397-08002B2CF9AE}" pid="3" name="KSOProductBuildVer">
    <vt:lpwstr>2052-12.1.0.15358</vt:lpwstr>
  </property>
</Properties>
</file>